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57" r:id="rId4"/>
    <p:sldId id="262" r:id="rId5"/>
    <p:sldId id="265" r:id="rId6"/>
    <p:sldId id="284" r:id="rId7"/>
    <p:sldId id="259" r:id="rId8"/>
    <p:sldId id="267" r:id="rId9"/>
    <p:sldId id="268" r:id="rId10"/>
    <p:sldId id="269" r:id="rId11"/>
    <p:sldId id="272" r:id="rId12"/>
    <p:sldId id="275" r:id="rId13"/>
    <p:sldId id="277" r:id="rId14"/>
    <p:sldId id="261" r:id="rId15"/>
    <p:sldId id="278" r:id="rId16"/>
    <p:sldId id="280" r:id="rId17"/>
    <p:sldId id="281" r:id="rId18"/>
    <p:sldId id="282" r:id="rId19"/>
    <p:sldId id="285" r:id="rId20"/>
    <p:sldId id="263" r:id="rId21"/>
    <p:sldId id="283" r:id="rId22"/>
    <p:sldId id="264" r:id="rId2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gan Kurteff Schatz" initials="MKS" lastIdx="7" clrIdx="0">
    <p:extLst>
      <p:ext uri="{19B8F6BF-5375-455C-9EA6-DF929625EA0E}">
        <p15:presenceInfo xmlns:p15="http://schemas.microsoft.com/office/powerpoint/2012/main" userId="Megan Kurteff Schatz" providerId="None"/>
      </p:ext>
    </p:extLst>
  </p:cmAuthor>
  <p:cmAuthor id="2" name="Kate Bristol" initials="KB" lastIdx="4" clrIdx="1">
    <p:extLst>
      <p:ext uri="{19B8F6BF-5375-455C-9EA6-DF929625EA0E}">
        <p15:presenceInfo xmlns:p15="http://schemas.microsoft.com/office/powerpoint/2012/main" userId="Kate Bristo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070" autoAdjust="0"/>
  </p:normalViewPr>
  <p:slideViewPr>
    <p:cSldViewPr snapToGrid="0" snapToObjects="1">
      <p:cViewPr varScale="1">
        <p:scale>
          <a:sx n="92" d="100"/>
          <a:sy n="92" d="100"/>
        </p:scale>
        <p:origin x="21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racy%20Bennett\Dropbox\Presentations\NHSDC\Fall%202018\data%20for%20powerpoint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United States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 coc data'!$B$33</c:f>
              <c:strCache>
                <c:ptCount val="1"/>
                <c:pt idx="0">
                  <c:v>General Pop (2016)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coc data'!$A$34:$A$39</c:f>
              <c:strCache>
                <c:ptCount val="6"/>
                <c:pt idx="0">
                  <c:v>White</c:v>
                </c:pt>
                <c:pt idx="1">
                  <c:v>African American</c:v>
                </c:pt>
                <c:pt idx="2">
                  <c:v>Asian</c:v>
                </c:pt>
                <c:pt idx="3">
                  <c:v>Native American</c:v>
                </c:pt>
                <c:pt idx="4">
                  <c:v>Pacific Islander</c:v>
                </c:pt>
                <c:pt idx="5">
                  <c:v>Multiple Races</c:v>
                </c:pt>
              </c:strCache>
            </c:strRef>
          </c:cat>
          <c:val>
            <c:numRef>
              <c:f>'3 coc data'!$B$34:$B$39</c:f>
              <c:numCache>
                <c:formatCode>0.0</c:formatCode>
                <c:ptCount val="6"/>
                <c:pt idx="0">
                  <c:v>77.230569914764132</c:v>
                </c:pt>
                <c:pt idx="1">
                  <c:v>13.037162412248232</c:v>
                </c:pt>
                <c:pt idx="2">
                  <c:v>5.5070887846209411</c:v>
                </c:pt>
                <c:pt idx="3">
                  <c:v>0.84902549935620542</c:v>
                </c:pt>
                <c:pt idx="4">
                  <c:v>0.18356600872343051</c:v>
                </c:pt>
                <c:pt idx="5">
                  <c:v>3.1925873802870508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A7-45F6-9345-2F90F069865F}"/>
            </c:ext>
          </c:extLst>
        </c:ser>
        <c:ser>
          <c:idx val="1"/>
          <c:order val="1"/>
          <c:tx>
            <c:strRef>
              <c:f>'3 coc data'!$C$33</c:f>
              <c:strCache>
                <c:ptCount val="1"/>
                <c:pt idx="0">
                  <c:v>% of Poverty Pop (2016)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coc data'!$A$34:$A$39</c:f>
              <c:strCache>
                <c:ptCount val="6"/>
                <c:pt idx="0">
                  <c:v>White</c:v>
                </c:pt>
                <c:pt idx="1">
                  <c:v>African American</c:v>
                </c:pt>
                <c:pt idx="2">
                  <c:v>Asian</c:v>
                </c:pt>
                <c:pt idx="3">
                  <c:v>Native American</c:v>
                </c:pt>
                <c:pt idx="4">
                  <c:v>Pacific Islander</c:v>
                </c:pt>
                <c:pt idx="5">
                  <c:v>Multiple Races</c:v>
                </c:pt>
              </c:strCache>
            </c:strRef>
          </c:cat>
          <c:val>
            <c:numRef>
              <c:f>'3 coc data'!$C$34:$C$39</c:f>
              <c:numCache>
                <c:formatCode>0.0</c:formatCode>
                <c:ptCount val="6"/>
                <c:pt idx="0">
                  <c:v>65.848522811883782</c:v>
                </c:pt>
                <c:pt idx="1">
                  <c:v>23.423680669974502</c:v>
                </c:pt>
                <c:pt idx="2">
                  <c:v>4.6540861737256867</c:v>
                </c:pt>
                <c:pt idx="3">
                  <c:v>1.6053966688316805</c:v>
                </c:pt>
                <c:pt idx="4">
                  <c:v>0.25240707685913177</c:v>
                </c:pt>
                <c:pt idx="5">
                  <c:v>4.2159065987252182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A7-45F6-9345-2F90F069865F}"/>
            </c:ext>
          </c:extLst>
        </c:ser>
        <c:ser>
          <c:idx val="2"/>
          <c:order val="2"/>
          <c:tx>
            <c:strRef>
              <c:f>'3 coc data'!$D$33</c:f>
              <c:strCache>
                <c:ptCount val="1"/>
                <c:pt idx="0">
                  <c:v>AHAR (2017)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coc data'!$A$34:$A$39</c:f>
              <c:strCache>
                <c:ptCount val="6"/>
                <c:pt idx="0">
                  <c:v>White</c:v>
                </c:pt>
                <c:pt idx="1">
                  <c:v>African American</c:v>
                </c:pt>
                <c:pt idx="2">
                  <c:v>Asian</c:v>
                </c:pt>
                <c:pt idx="3">
                  <c:v>Native American</c:v>
                </c:pt>
                <c:pt idx="4">
                  <c:v>Pacific Islander</c:v>
                </c:pt>
                <c:pt idx="5">
                  <c:v>Multiple Races</c:v>
                </c:pt>
              </c:strCache>
            </c:strRef>
          </c:cat>
          <c:val>
            <c:numRef>
              <c:f>'3 coc data'!$D$34:$D$39</c:f>
              <c:numCache>
                <c:formatCode>0.0</c:formatCode>
                <c:ptCount val="6"/>
                <c:pt idx="0">
                  <c:v>47.1</c:v>
                </c:pt>
                <c:pt idx="1">
                  <c:v>40.6</c:v>
                </c:pt>
                <c:pt idx="2">
                  <c:v>1.2</c:v>
                </c:pt>
                <c:pt idx="3">
                  <c:v>3</c:v>
                </c:pt>
                <c:pt idx="4">
                  <c:v>1.5</c:v>
                </c:pt>
                <c:pt idx="5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A7-45F6-9345-2F90F06986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4809248"/>
        <c:axId val="517618032"/>
      </c:barChart>
      <c:catAx>
        <c:axId val="454809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618032"/>
        <c:crosses val="autoZero"/>
        <c:auto val="1"/>
        <c:lblAlgn val="ctr"/>
        <c:lblOffset val="100"/>
        <c:noMultiLvlLbl val="0"/>
      </c:catAx>
      <c:valAx>
        <c:axId val="517618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809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'vsuw outcomes'!$B$11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'vsuw outcomes'!$C$10:$G$10</c:f>
              <c:strCache>
                <c:ptCount val="5"/>
                <c:pt idx="0">
                  <c:v>Engaged in Employment Services</c:v>
                </c:pt>
                <c:pt idx="1">
                  <c:v>Did Not Engage in Employment Services</c:v>
                </c:pt>
                <c:pt idx="3">
                  <c:v>Employed</c:v>
                </c:pt>
                <c:pt idx="4">
                  <c:v>Not Employed</c:v>
                </c:pt>
              </c:strCache>
            </c:strRef>
          </c:cat>
          <c:val>
            <c:numRef>
              <c:f>'vsuw outcomes'!$C$11:$G$11</c:f>
              <c:numCache>
                <c:formatCode>0.0</c:formatCode>
                <c:ptCount val="5"/>
                <c:pt idx="0">
                  <c:v>49.4</c:v>
                </c:pt>
                <c:pt idx="1">
                  <c:v>59.3</c:v>
                </c:pt>
                <c:pt idx="3">
                  <c:v>46.5</c:v>
                </c:pt>
                <c:pt idx="4">
                  <c:v>58.2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30-4B25-8466-B8450F85D80B}"/>
            </c:ext>
          </c:extLst>
        </c:ser>
        <c:ser>
          <c:idx val="1"/>
          <c:order val="1"/>
          <c:tx>
            <c:strRef>
              <c:f>'vsuw outcomes'!$B$12</c:f>
              <c:strCache>
                <c:ptCount val="1"/>
                <c:pt idx="0">
                  <c:v>African American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'vsuw outcomes'!$C$10:$G$10</c:f>
              <c:strCache>
                <c:ptCount val="5"/>
                <c:pt idx="0">
                  <c:v>Engaged in Employment Services</c:v>
                </c:pt>
                <c:pt idx="1">
                  <c:v>Did Not Engage in Employment Services</c:v>
                </c:pt>
                <c:pt idx="3">
                  <c:v>Employed</c:v>
                </c:pt>
                <c:pt idx="4">
                  <c:v>Not Employed</c:v>
                </c:pt>
              </c:strCache>
            </c:strRef>
          </c:cat>
          <c:val>
            <c:numRef>
              <c:f>'vsuw outcomes'!$C$12:$G$12</c:f>
              <c:numCache>
                <c:formatCode>0.0</c:formatCode>
                <c:ptCount val="5"/>
                <c:pt idx="0">
                  <c:v>42</c:v>
                </c:pt>
                <c:pt idx="1">
                  <c:v>32.5</c:v>
                </c:pt>
                <c:pt idx="3">
                  <c:v>43.2</c:v>
                </c:pt>
                <c:pt idx="4">
                  <c:v>37.299999999999997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30-4B25-8466-B8450F85D80B}"/>
            </c:ext>
          </c:extLst>
        </c:ser>
        <c:ser>
          <c:idx val="2"/>
          <c:order val="2"/>
          <c:tx>
            <c:strRef>
              <c:f>'vsuw outcomes'!$B$13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'vsuw outcomes'!$C$10:$G$10</c:f>
              <c:strCache>
                <c:ptCount val="5"/>
                <c:pt idx="0">
                  <c:v>Engaged in Employment Services</c:v>
                </c:pt>
                <c:pt idx="1">
                  <c:v>Did Not Engage in Employment Services</c:v>
                </c:pt>
                <c:pt idx="3">
                  <c:v>Employed</c:v>
                </c:pt>
                <c:pt idx="4">
                  <c:v>Not Employed</c:v>
                </c:pt>
              </c:strCache>
            </c:strRef>
          </c:cat>
          <c:val>
            <c:numRef>
              <c:f>'vsuw outcomes'!$C$13:$G$13</c:f>
              <c:numCache>
                <c:formatCode>0.0</c:formatCode>
                <c:ptCount val="5"/>
                <c:pt idx="0">
                  <c:v>8.6</c:v>
                </c:pt>
                <c:pt idx="1">
                  <c:v>8.1</c:v>
                </c:pt>
                <c:pt idx="3">
                  <c:v>10.3</c:v>
                </c:pt>
                <c:pt idx="4" formatCode="General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30-4B25-8466-B8450F85D8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41749888"/>
        <c:axId val="514118304"/>
      </c:barChart>
      <c:catAx>
        <c:axId val="74174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4118304"/>
        <c:crosses val="autoZero"/>
        <c:auto val="1"/>
        <c:lblAlgn val="ctr"/>
        <c:lblOffset val="100"/>
        <c:noMultiLvlLbl val="0"/>
      </c:catAx>
      <c:valAx>
        <c:axId val="51411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1749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San Mateo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8330927384076996E-2"/>
          <c:y val="0.16708333333333336"/>
          <c:w val="0.88389129483814521"/>
          <c:h val="0.564127661125692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'3 coc data'!$B$3</c:f>
              <c:strCache>
                <c:ptCount val="1"/>
                <c:pt idx="0">
                  <c:v>General Pop (2017)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coc data'!$A$4:$A$9</c:f>
              <c:strCache>
                <c:ptCount val="6"/>
                <c:pt idx="0">
                  <c:v>White</c:v>
                </c:pt>
                <c:pt idx="1">
                  <c:v>African American</c:v>
                </c:pt>
                <c:pt idx="2">
                  <c:v>Asian</c:v>
                </c:pt>
                <c:pt idx="3">
                  <c:v>Native American</c:v>
                </c:pt>
                <c:pt idx="4">
                  <c:v>Pacific Islander</c:v>
                </c:pt>
                <c:pt idx="5">
                  <c:v>Multiple Races</c:v>
                </c:pt>
              </c:strCache>
            </c:strRef>
          </c:cat>
          <c:val>
            <c:numRef>
              <c:f>'3 coc data'!$B$4:$B$9</c:f>
              <c:numCache>
                <c:formatCode>0.0</c:formatCode>
                <c:ptCount val="6"/>
                <c:pt idx="0">
                  <c:v>60.6</c:v>
                </c:pt>
                <c:pt idx="1">
                  <c:v>2.8</c:v>
                </c:pt>
                <c:pt idx="2">
                  <c:v>29.6</c:v>
                </c:pt>
                <c:pt idx="3">
                  <c:v>0.8</c:v>
                </c:pt>
                <c:pt idx="4">
                  <c:v>1.5</c:v>
                </c:pt>
                <c:pt idx="5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C3-4F36-A089-78855F0424BC}"/>
            </c:ext>
          </c:extLst>
        </c:ser>
        <c:ser>
          <c:idx val="1"/>
          <c:order val="1"/>
          <c:tx>
            <c:strRef>
              <c:f>'3 coc data'!$C$3</c:f>
              <c:strCache>
                <c:ptCount val="1"/>
                <c:pt idx="0">
                  <c:v>Poverty Pop (2016)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coc data'!$A$4:$A$9</c:f>
              <c:strCache>
                <c:ptCount val="6"/>
                <c:pt idx="0">
                  <c:v>White</c:v>
                </c:pt>
                <c:pt idx="1">
                  <c:v>African American</c:v>
                </c:pt>
                <c:pt idx="2">
                  <c:v>Asian</c:v>
                </c:pt>
                <c:pt idx="3">
                  <c:v>Native American</c:v>
                </c:pt>
                <c:pt idx="4">
                  <c:v>Pacific Islander</c:v>
                </c:pt>
                <c:pt idx="5">
                  <c:v>Multiple Races</c:v>
                </c:pt>
              </c:strCache>
            </c:strRef>
          </c:cat>
          <c:val>
            <c:numRef>
              <c:f>'3 coc data'!$C$4:$C$9</c:f>
              <c:numCache>
                <c:formatCode>0.0</c:formatCode>
                <c:ptCount val="6"/>
                <c:pt idx="0">
                  <c:v>59.382376081825342</c:v>
                </c:pt>
                <c:pt idx="1">
                  <c:v>6.4975085234723311</c:v>
                </c:pt>
                <c:pt idx="2">
                  <c:v>24.927878311041173</c:v>
                </c:pt>
                <c:pt idx="3">
                  <c:v>0.86983127895795087</c:v>
                </c:pt>
                <c:pt idx="4">
                  <c:v>2.4237258501617274</c:v>
                </c:pt>
                <c:pt idx="5">
                  <c:v>5.898679954541481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C3-4F36-A089-78855F0424BC}"/>
            </c:ext>
          </c:extLst>
        </c:ser>
        <c:ser>
          <c:idx val="2"/>
          <c:order val="2"/>
          <c:tx>
            <c:strRef>
              <c:f>'3 coc data'!$D$3</c:f>
              <c:strCache>
                <c:ptCount val="1"/>
                <c:pt idx="0">
                  <c:v>PIT (2017)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coc data'!$A$4:$A$9</c:f>
              <c:strCache>
                <c:ptCount val="6"/>
                <c:pt idx="0">
                  <c:v>White</c:v>
                </c:pt>
                <c:pt idx="1">
                  <c:v>African American</c:v>
                </c:pt>
                <c:pt idx="2">
                  <c:v>Asian</c:v>
                </c:pt>
                <c:pt idx="3">
                  <c:v>Native American</c:v>
                </c:pt>
                <c:pt idx="4">
                  <c:v>Pacific Islander</c:v>
                </c:pt>
                <c:pt idx="5">
                  <c:v>Multiple Races</c:v>
                </c:pt>
              </c:strCache>
            </c:strRef>
          </c:cat>
          <c:val>
            <c:numRef>
              <c:f>'3 coc data'!$D$4:$D$9</c:f>
              <c:numCache>
                <c:formatCode>0.0</c:formatCode>
                <c:ptCount val="6"/>
                <c:pt idx="0">
                  <c:v>62.889066241021553</c:v>
                </c:pt>
                <c:pt idx="1">
                  <c:v>13.966480446927374</c:v>
                </c:pt>
                <c:pt idx="2">
                  <c:v>5.027932960893855</c:v>
                </c:pt>
                <c:pt idx="3">
                  <c:v>5.1077414205905827</c:v>
                </c:pt>
                <c:pt idx="4">
                  <c:v>9.0183559457302476</c:v>
                </c:pt>
                <c:pt idx="5">
                  <c:v>3.9904229848363926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C3-4F36-A089-78855F0424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0367712"/>
        <c:axId val="522466032"/>
      </c:barChart>
      <c:catAx>
        <c:axId val="45036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2466032"/>
        <c:crosses val="autoZero"/>
        <c:auto val="1"/>
        <c:lblAlgn val="ctr"/>
        <c:lblOffset val="100"/>
        <c:noMultiLvlLbl val="0"/>
      </c:catAx>
      <c:valAx>
        <c:axId val="522466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367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Maricopa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 coc data'!$H$3</c:f>
              <c:strCache>
                <c:ptCount val="1"/>
                <c:pt idx="0">
                  <c:v>General Pop (2017)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coc data'!$G$4:$G$9</c:f>
              <c:strCache>
                <c:ptCount val="6"/>
                <c:pt idx="0">
                  <c:v>White</c:v>
                </c:pt>
                <c:pt idx="1">
                  <c:v>African American</c:v>
                </c:pt>
                <c:pt idx="2">
                  <c:v>Asian</c:v>
                </c:pt>
                <c:pt idx="3">
                  <c:v>Native American</c:v>
                </c:pt>
                <c:pt idx="4">
                  <c:v>Pacific Islander</c:v>
                </c:pt>
                <c:pt idx="5">
                  <c:v>Multiple Races</c:v>
                </c:pt>
              </c:strCache>
            </c:strRef>
          </c:cat>
          <c:val>
            <c:numRef>
              <c:f>'3 coc data'!$H$4:$H$9</c:f>
              <c:numCache>
                <c:formatCode>0.0</c:formatCode>
                <c:ptCount val="6"/>
                <c:pt idx="0">
                  <c:v>83.4</c:v>
                </c:pt>
                <c:pt idx="1">
                  <c:v>6.1</c:v>
                </c:pt>
                <c:pt idx="2">
                  <c:v>4.4000000000000004</c:v>
                </c:pt>
                <c:pt idx="3">
                  <c:v>2.8</c:v>
                </c:pt>
                <c:pt idx="4">
                  <c:v>0.3</c:v>
                </c:pt>
                <c:pt idx="5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A2-42C9-AF5A-54013C42CC04}"/>
            </c:ext>
          </c:extLst>
        </c:ser>
        <c:ser>
          <c:idx val="1"/>
          <c:order val="1"/>
          <c:tx>
            <c:strRef>
              <c:f>'3 coc data'!$I$3</c:f>
              <c:strCache>
                <c:ptCount val="1"/>
                <c:pt idx="0">
                  <c:v>Poverty Pop (2016)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coc data'!$G$4:$G$9</c:f>
              <c:strCache>
                <c:ptCount val="6"/>
                <c:pt idx="0">
                  <c:v>White</c:v>
                </c:pt>
                <c:pt idx="1">
                  <c:v>African American</c:v>
                </c:pt>
                <c:pt idx="2">
                  <c:v>Asian</c:v>
                </c:pt>
                <c:pt idx="3">
                  <c:v>Native American</c:v>
                </c:pt>
                <c:pt idx="4">
                  <c:v>Pacific Islander</c:v>
                </c:pt>
                <c:pt idx="5">
                  <c:v>Multiple Races</c:v>
                </c:pt>
              </c:strCache>
            </c:strRef>
          </c:cat>
          <c:val>
            <c:numRef>
              <c:f>'3 coc data'!$I$4:$I$9</c:f>
              <c:numCache>
                <c:formatCode>0.0</c:formatCode>
                <c:ptCount val="6"/>
                <c:pt idx="0">
                  <c:v>80.290507833391146</c:v>
                </c:pt>
                <c:pt idx="1">
                  <c:v>8.5992164045853823</c:v>
                </c:pt>
                <c:pt idx="2">
                  <c:v>3.4750901749847505</c:v>
                </c:pt>
                <c:pt idx="3">
                  <c:v>3.5393361139066828</c:v>
                </c:pt>
                <c:pt idx="4">
                  <c:v>0.25510422024054635</c:v>
                </c:pt>
                <c:pt idx="5">
                  <c:v>3.840745252891494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A2-42C9-AF5A-54013C42CC04}"/>
            </c:ext>
          </c:extLst>
        </c:ser>
        <c:ser>
          <c:idx val="2"/>
          <c:order val="2"/>
          <c:tx>
            <c:strRef>
              <c:f>'3 coc data'!$J$3</c:f>
              <c:strCache>
                <c:ptCount val="1"/>
                <c:pt idx="0">
                  <c:v>PIT (2018)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coc data'!$G$4:$G$9</c:f>
              <c:strCache>
                <c:ptCount val="6"/>
                <c:pt idx="0">
                  <c:v>White</c:v>
                </c:pt>
                <c:pt idx="1">
                  <c:v>African American</c:v>
                </c:pt>
                <c:pt idx="2">
                  <c:v>Asian</c:v>
                </c:pt>
                <c:pt idx="3">
                  <c:v>Native American</c:v>
                </c:pt>
                <c:pt idx="4">
                  <c:v>Pacific Islander</c:v>
                </c:pt>
                <c:pt idx="5">
                  <c:v>Multiple Races</c:v>
                </c:pt>
              </c:strCache>
            </c:strRef>
          </c:cat>
          <c:val>
            <c:numRef>
              <c:f>'3 coc data'!$J$4:$J$9</c:f>
              <c:numCache>
                <c:formatCode>0.0</c:formatCode>
                <c:ptCount val="6"/>
                <c:pt idx="0">
                  <c:v>62.70244522070498</c:v>
                </c:pt>
                <c:pt idx="1">
                  <c:v>26.182915211178155</c:v>
                </c:pt>
                <c:pt idx="2">
                  <c:v>0.69863448713877419</c:v>
                </c:pt>
                <c:pt idx="3">
                  <c:v>6.1448078755160367</c:v>
                </c:pt>
                <c:pt idx="4">
                  <c:v>0.66687837408701167</c:v>
                </c:pt>
                <c:pt idx="5">
                  <c:v>3.6043188313750396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A2-42C9-AF5A-54013C42CC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52520352"/>
        <c:axId val="460383504"/>
      </c:barChart>
      <c:catAx>
        <c:axId val="65252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383504"/>
        <c:crosses val="autoZero"/>
        <c:auto val="1"/>
        <c:lblAlgn val="ctr"/>
        <c:lblOffset val="100"/>
        <c:noMultiLvlLbl val="0"/>
      </c:catAx>
      <c:valAx>
        <c:axId val="46038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2520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San Francisco City and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 coc data'!$N$3</c:f>
              <c:strCache>
                <c:ptCount val="1"/>
                <c:pt idx="0">
                  <c:v>General Pop (2017)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coc data'!$M$4:$M$9</c:f>
              <c:strCache>
                <c:ptCount val="6"/>
                <c:pt idx="0">
                  <c:v>White</c:v>
                </c:pt>
                <c:pt idx="1">
                  <c:v>African American</c:v>
                </c:pt>
                <c:pt idx="2">
                  <c:v>Asian</c:v>
                </c:pt>
                <c:pt idx="3">
                  <c:v>Native American</c:v>
                </c:pt>
                <c:pt idx="4">
                  <c:v>Pacific Islander</c:v>
                </c:pt>
                <c:pt idx="5">
                  <c:v>Multiple Races</c:v>
                </c:pt>
              </c:strCache>
            </c:strRef>
          </c:cat>
          <c:val>
            <c:numRef>
              <c:f>'3 coc data'!$N$4:$N$9</c:f>
              <c:numCache>
                <c:formatCode>0.0</c:formatCode>
                <c:ptCount val="6"/>
                <c:pt idx="0">
                  <c:v>53.1</c:v>
                </c:pt>
                <c:pt idx="1">
                  <c:v>5.5</c:v>
                </c:pt>
                <c:pt idx="2">
                  <c:v>35.9</c:v>
                </c:pt>
                <c:pt idx="3">
                  <c:v>0.7</c:v>
                </c:pt>
                <c:pt idx="4">
                  <c:v>0.4</c:v>
                </c:pt>
                <c:pt idx="5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D9-4E4E-8DDF-C0AAC13C6B68}"/>
            </c:ext>
          </c:extLst>
        </c:ser>
        <c:ser>
          <c:idx val="1"/>
          <c:order val="1"/>
          <c:tx>
            <c:strRef>
              <c:f>'3 coc data'!$O$3</c:f>
              <c:strCache>
                <c:ptCount val="1"/>
                <c:pt idx="0">
                  <c:v>Poverty Pop (2016)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coc data'!$M$4:$M$9</c:f>
              <c:strCache>
                <c:ptCount val="6"/>
                <c:pt idx="0">
                  <c:v>White</c:v>
                </c:pt>
                <c:pt idx="1">
                  <c:v>African American</c:v>
                </c:pt>
                <c:pt idx="2">
                  <c:v>Asian</c:v>
                </c:pt>
                <c:pt idx="3">
                  <c:v>Native American</c:v>
                </c:pt>
                <c:pt idx="4">
                  <c:v>Pacific Islander</c:v>
                </c:pt>
                <c:pt idx="5">
                  <c:v>Multiple Races</c:v>
                </c:pt>
              </c:strCache>
            </c:strRef>
          </c:cat>
          <c:val>
            <c:numRef>
              <c:f>'3 coc data'!$O$4:$O$9</c:f>
              <c:numCache>
                <c:formatCode>0.0</c:formatCode>
                <c:ptCount val="6"/>
                <c:pt idx="0">
                  <c:v>38.79632957692877</c:v>
                </c:pt>
                <c:pt idx="1">
                  <c:v>15.172209653889254</c:v>
                </c:pt>
                <c:pt idx="2">
                  <c:v>38.694843224728842</c:v>
                </c:pt>
                <c:pt idx="3">
                  <c:v>0.52223185402879668</c:v>
                </c:pt>
                <c:pt idx="4">
                  <c:v>0.76749053851195637</c:v>
                </c:pt>
                <c:pt idx="5">
                  <c:v>6.0468951519123832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D9-4E4E-8DDF-C0AAC13C6B68}"/>
            </c:ext>
          </c:extLst>
        </c:ser>
        <c:ser>
          <c:idx val="2"/>
          <c:order val="2"/>
          <c:tx>
            <c:strRef>
              <c:f>'3 coc data'!$P$3</c:f>
              <c:strCache>
                <c:ptCount val="1"/>
                <c:pt idx="0">
                  <c:v>PIT (2017)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coc data'!$M$4:$M$9</c:f>
              <c:strCache>
                <c:ptCount val="6"/>
                <c:pt idx="0">
                  <c:v>White</c:v>
                </c:pt>
                <c:pt idx="1">
                  <c:v>African American</c:v>
                </c:pt>
                <c:pt idx="2">
                  <c:v>Asian</c:v>
                </c:pt>
                <c:pt idx="3">
                  <c:v>Native American</c:v>
                </c:pt>
                <c:pt idx="4">
                  <c:v>Pacific Islander</c:v>
                </c:pt>
                <c:pt idx="5">
                  <c:v>Multiple Races</c:v>
                </c:pt>
              </c:strCache>
            </c:strRef>
          </c:cat>
          <c:val>
            <c:numRef>
              <c:f>'3 coc data'!$P$4:$P$9</c:f>
              <c:numCache>
                <c:formatCode>0.0</c:formatCode>
                <c:ptCount val="6"/>
                <c:pt idx="0">
                  <c:v>35</c:v>
                </c:pt>
                <c:pt idx="1">
                  <c:v>34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D9-4E4E-8DDF-C0AAC13C6B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18550208"/>
        <c:axId val="460319088"/>
      </c:barChart>
      <c:catAx>
        <c:axId val="51855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319088"/>
        <c:crosses val="autoZero"/>
        <c:auto val="1"/>
        <c:lblAlgn val="ctr"/>
        <c:lblOffset val="100"/>
        <c:noMultiLvlLbl val="0"/>
      </c:catAx>
      <c:valAx>
        <c:axId val="460319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550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Sample Community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 coc data'!$V$8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coc data'!$W$7:$AA$7</c:f>
              <c:strCache>
                <c:ptCount val="4"/>
                <c:pt idx="0">
                  <c:v>General Population (2016)</c:v>
                </c:pt>
                <c:pt idx="1">
                  <c:v>% of Poverty Population</c:v>
                </c:pt>
                <c:pt idx="2">
                  <c:v>PIT (2018)</c:v>
                </c:pt>
                <c:pt idx="3">
                  <c:v>CES Screening</c:v>
                </c:pt>
              </c:strCache>
            </c:strRef>
          </c:cat>
          <c:val>
            <c:numRef>
              <c:f>'3 coc data'!$W$8:$AA$8</c:f>
              <c:numCache>
                <c:formatCode>0</c:formatCode>
                <c:ptCount val="4"/>
                <c:pt idx="0">
                  <c:v>76.694308506142136</c:v>
                </c:pt>
                <c:pt idx="1">
                  <c:v>68.976551326768941</c:v>
                </c:pt>
                <c:pt idx="2" formatCode="General">
                  <c:v>52</c:v>
                </c:pt>
                <c:pt idx="3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54-4872-AA12-A527A8166927}"/>
            </c:ext>
          </c:extLst>
        </c:ser>
        <c:ser>
          <c:idx val="1"/>
          <c:order val="1"/>
          <c:tx>
            <c:strRef>
              <c:f>'3 coc data'!$V$9</c:f>
              <c:strCache>
                <c:ptCount val="1"/>
                <c:pt idx="0">
                  <c:v>African American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coc data'!$W$7:$AA$7</c:f>
              <c:strCache>
                <c:ptCount val="4"/>
                <c:pt idx="0">
                  <c:v>General Population (2016)</c:v>
                </c:pt>
                <c:pt idx="1">
                  <c:v>% of Poverty Population</c:v>
                </c:pt>
                <c:pt idx="2">
                  <c:v>PIT (2018)</c:v>
                </c:pt>
                <c:pt idx="3">
                  <c:v>CES Screening</c:v>
                </c:pt>
              </c:strCache>
            </c:strRef>
          </c:cat>
          <c:val>
            <c:numRef>
              <c:f>'3 coc data'!$W$9:$AA$9</c:f>
              <c:numCache>
                <c:formatCode>0</c:formatCode>
                <c:ptCount val="4"/>
                <c:pt idx="0">
                  <c:v>6.8111712898305532</c:v>
                </c:pt>
                <c:pt idx="1">
                  <c:v>9.5729028407980152</c:v>
                </c:pt>
                <c:pt idx="2" formatCode="General">
                  <c:v>24</c:v>
                </c:pt>
                <c:pt idx="3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54-4872-AA12-A527A8166927}"/>
            </c:ext>
          </c:extLst>
        </c:ser>
        <c:ser>
          <c:idx val="2"/>
          <c:order val="2"/>
          <c:tx>
            <c:strRef>
              <c:f>'3 coc data'!$V$10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coc data'!$W$7:$AA$7</c:f>
              <c:strCache>
                <c:ptCount val="4"/>
                <c:pt idx="0">
                  <c:v>General Population (2016)</c:v>
                </c:pt>
                <c:pt idx="1">
                  <c:v>% of Poverty Population</c:v>
                </c:pt>
                <c:pt idx="2">
                  <c:v>PIT (2018)</c:v>
                </c:pt>
                <c:pt idx="3">
                  <c:v>CES Screening</c:v>
                </c:pt>
              </c:strCache>
            </c:strRef>
          </c:cat>
          <c:val>
            <c:numRef>
              <c:f>'3 coc data'!$W$10:$AA$10</c:f>
              <c:numCache>
                <c:formatCode>0</c:formatCode>
                <c:ptCount val="4"/>
                <c:pt idx="0">
                  <c:v>16.494520204027307</c:v>
                </c:pt>
                <c:pt idx="1">
                  <c:v>21.450545832433043</c:v>
                </c:pt>
                <c:pt idx="2" formatCode="General">
                  <c:v>24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54-4872-AA12-A527A81669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54609328"/>
        <c:axId val="519716160"/>
      </c:barChart>
      <c:catAx>
        <c:axId val="65460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716160"/>
        <c:crosses val="autoZero"/>
        <c:auto val="1"/>
        <c:lblAlgn val="ctr"/>
        <c:lblOffset val="100"/>
        <c:noMultiLvlLbl val="0"/>
      </c:catAx>
      <c:valAx>
        <c:axId val="51971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60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'CE data'!$B$3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'CE data'!$C$2:$G$2</c:f>
              <c:strCache>
                <c:ptCount val="5"/>
                <c:pt idx="0">
                  <c:v>CoC 1 (N=855)</c:v>
                </c:pt>
                <c:pt idx="1">
                  <c:v>CoC 2** (N=2,455)</c:v>
                </c:pt>
                <c:pt idx="2">
                  <c:v>CoC 3 (N=175)</c:v>
                </c:pt>
                <c:pt idx="3">
                  <c:v>CoC 4 (N=86)</c:v>
                </c:pt>
                <c:pt idx="4">
                  <c:v>CoC 5 (N=178)</c:v>
                </c:pt>
              </c:strCache>
            </c:strRef>
          </c:cat>
          <c:val>
            <c:numRef>
              <c:f>'CE data'!$C$3:$G$3</c:f>
              <c:numCache>
                <c:formatCode>General</c:formatCode>
                <c:ptCount val="5"/>
                <c:pt idx="0">
                  <c:v>60.7</c:v>
                </c:pt>
                <c:pt idx="1">
                  <c:v>70.099999999999994</c:v>
                </c:pt>
                <c:pt idx="2">
                  <c:v>67.099999999999994</c:v>
                </c:pt>
                <c:pt idx="3">
                  <c:v>93.4</c:v>
                </c:pt>
                <c:pt idx="4">
                  <c:v>78.8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85-488A-BC45-5AC411FED057}"/>
            </c:ext>
          </c:extLst>
        </c:ser>
        <c:ser>
          <c:idx val="1"/>
          <c:order val="1"/>
          <c:tx>
            <c:strRef>
              <c:f>'CE data'!$B$4</c:f>
              <c:strCache>
                <c:ptCount val="1"/>
                <c:pt idx="0">
                  <c:v>African American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'CE data'!$C$2:$G$2</c:f>
              <c:strCache>
                <c:ptCount val="5"/>
                <c:pt idx="0">
                  <c:v>CoC 1 (N=855)</c:v>
                </c:pt>
                <c:pt idx="1">
                  <c:v>CoC 2** (N=2,455)</c:v>
                </c:pt>
                <c:pt idx="2">
                  <c:v>CoC 3 (N=175)</c:v>
                </c:pt>
                <c:pt idx="3">
                  <c:v>CoC 4 (N=86)</c:v>
                </c:pt>
                <c:pt idx="4">
                  <c:v>CoC 5 (N=178)</c:v>
                </c:pt>
              </c:strCache>
            </c:strRef>
          </c:cat>
          <c:val>
            <c:numRef>
              <c:f>'CE data'!$C$4:$G$4</c:f>
              <c:numCache>
                <c:formatCode>General</c:formatCode>
                <c:ptCount val="5"/>
                <c:pt idx="0">
                  <c:v>58.6</c:v>
                </c:pt>
                <c:pt idx="1">
                  <c:v>67.5</c:v>
                </c:pt>
                <c:pt idx="2">
                  <c:v>62.8</c:v>
                </c:pt>
                <c:pt idx="3">
                  <c:v>88.2</c:v>
                </c:pt>
                <c:pt idx="4">
                  <c:v>72.900000000000006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85-488A-BC45-5AC411FED0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47416896"/>
        <c:axId val="460309520"/>
      </c:barChart>
      <c:catAx>
        <c:axId val="64741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309520"/>
        <c:crosses val="autoZero"/>
        <c:auto val="1"/>
        <c:lblAlgn val="ctr"/>
        <c:lblOffset val="100"/>
        <c:noMultiLvlLbl val="0"/>
      </c:catAx>
      <c:valAx>
        <c:axId val="460309520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7416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Sample Community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'CE data'!$B$25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'CE data'!$C$24:$F$24</c:f>
              <c:strCache>
                <c:ptCount val="4"/>
                <c:pt idx="0">
                  <c:v>Problem Solving</c:v>
                </c:pt>
                <c:pt idx="1">
                  <c:v>Diverted</c:v>
                </c:pt>
                <c:pt idx="2">
                  <c:v>Referred to PH</c:v>
                </c:pt>
                <c:pt idx="3">
                  <c:v>Accepted Referral to PH</c:v>
                </c:pt>
              </c:strCache>
            </c:strRef>
          </c:cat>
          <c:val>
            <c:numRef>
              <c:f>'CE data'!$C$25:$F$25</c:f>
              <c:numCache>
                <c:formatCode>General</c:formatCode>
                <c:ptCount val="4"/>
                <c:pt idx="0">
                  <c:v>50.1</c:v>
                </c:pt>
                <c:pt idx="1">
                  <c:v>39.299999999999997</c:v>
                </c:pt>
                <c:pt idx="2">
                  <c:v>48.6</c:v>
                </c:pt>
                <c:pt idx="3">
                  <c:v>48.1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A0-4124-BCE7-74A9AD816A89}"/>
            </c:ext>
          </c:extLst>
        </c:ser>
        <c:ser>
          <c:idx val="1"/>
          <c:order val="1"/>
          <c:tx>
            <c:strRef>
              <c:f>'CE data'!$B$26</c:f>
              <c:strCache>
                <c:ptCount val="1"/>
                <c:pt idx="0">
                  <c:v>African American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'CE data'!$C$24:$F$24</c:f>
              <c:strCache>
                <c:ptCount val="4"/>
                <c:pt idx="0">
                  <c:v>Problem Solving</c:v>
                </c:pt>
                <c:pt idx="1">
                  <c:v>Diverted</c:v>
                </c:pt>
                <c:pt idx="2">
                  <c:v>Referred to PH</c:v>
                </c:pt>
                <c:pt idx="3">
                  <c:v>Accepted Referral to PH</c:v>
                </c:pt>
              </c:strCache>
            </c:strRef>
          </c:cat>
          <c:val>
            <c:numRef>
              <c:f>'CE data'!$C$26:$F$26</c:f>
              <c:numCache>
                <c:formatCode>General</c:formatCode>
                <c:ptCount val="4"/>
                <c:pt idx="0">
                  <c:v>40.700000000000003</c:v>
                </c:pt>
                <c:pt idx="1">
                  <c:v>52.1</c:v>
                </c:pt>
                <c:pt idx="2">
                  <c:v>42.2</c:v>
                </c:pt>
                <c:pt idx="3" formatCode="0.0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A0-4124-BCE7-74A9AD816A89}"/>
            </c:ext>
          </c:extLst>
        </c:ser>
        <c:ser>
          <c:idx val="2"/>
          <c:order val="2"/>
          <c:tx>
            <c:strRef>
              <c:f>'CE data'!$B$27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'CE data'!$C$24:$F$24</c:f>
              <c:strCache>
                <c:ptCount val="4"/>
                <c:pt idx="0">
                  <c:v>Problem Solving</c:v>
                </c:pt>
                <c:pt idx="1">
                  <c:v>Diverted</c:v>
                </c:pt>
                <c:pt idx="2">
                  <c:v>Referred to PH</c:v>
                </c:pt>
                <c:pt idx="3">
                  <c:v>Accepted Referral to PH</c:v>
                </c:pt>
              </c:strCache>
            </c:strRef>
          </c:cat>
          <c:val>
            <c:numRef>
              <c:f>'CE data'!$C$27:$F$27</c:f>
              <c:numCache>
                <c:formatCode>General</c:formatCode>
                <c:ptCount val="4"/>
                <c:pt idx="0">
                  <c:v>9.1999999999999993</c:v>
                </c:pt>
                <c:pt idx="1">
                  <c:v>8.6</c:v>
                </c:pt>
                <c:pt idx="2">
                  <c:v>9.1</c:v>
                </c:pt>
                <c:pt idx="3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A0-4124-BCE7-74A9AD816A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16822224"/>
        <c:axId val="719341824"/>
      </c:barChart>
      <c:catAx>
        <c:axId val="71682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9341824"/>
        <c:crosses val="autoZero"/>
        <c:auto val="1"/>
        <c:lblAlgn val="ctr"/>
        <c:lblOffset val="100"/>
        <c:noMultiLvlLbl val="0"/>
      </c:catAx>
      <c:valAx>
        <c:axId val="719341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82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'vsuw outcomes'!$B$28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'vsuw outcomes'!$C$27:$F$27</c:f>
              <c:strCache>
                <c:ptCount val="4"/>
                <c:pt idx="0">
                  <c:v>General Pop (2017)</c:v>
                </c:pt>
                <c:pt idx="1">
                  <c:v>Poverty Pop (2016)</c:v>
                </c:pt>
                <c:pt idx="2">
                  <c:v>PIT (2018)</c:v>
                </c:pt>
                <c:pt idx="3">
                  <c:v>RRH 250 Program</c:v>
                </c:pt>
              </c:strCache>
            </c:strRef>
          </c:cat>
          <c:val>
            <c:numRef>
              <c:f>'vsuw outcomes'!$C$28:$F$28</c:f>
              <c:numCache>
                <c:formatCode>0.0</c:formatCode>
                <c:ptCount val="4"/>
                <c:pt idx="0">
                  <c:v>83.4</c:v>
                </c:pt>
                <c:pt idx="1">
                  <c:v>80.290507833391146</c:v>
                </c:pt>
                <c:pt idx="2">
                  <c:v>62.70244522070498</c:v>
                </c:pt>
                <c:pt idx="3" formatCode="General">
                  <c:v>52.8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BD-43BC-97D5-AB463DA91799}"/>
            </c:ext>
          </c:extLst>
        </c:ser>
        <c:ser>
          <c:idx val="1"/>
          <c:order val="1"/>
          <c:tx>
            <c:strRef>
              <c:f>'vsuw outcomes'!$B$29</c:f>
              <c:strCache>
                <c:ptCount val="1"/>
                <c:pt idx="0">
                  <c:v>African American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'vsuw outcomes'!$C$27:$F$27</c:f>
              <c:strCache>
                <c:ptCount val="4"/>
                <c:pt idx="0">
                  <c:v>General Pop (2017)</c:v>
                </c:pt>
                <c:pt idx="1">
                  <c:v>Poverty Pop (2016)</c:v>
                </c:pt>
                <c:pt idx="2">
                  <c:v>PIT (2018)</c:v>
                </c:pt>
                <c:pt idx="3">
                  <c:v>RRH 250 Program</c:v>
                </c:pt>
              </c:strCache>
            </c:strRef>
          </c:cat>
          <c:val>
            <c:numRef>
              <c:f>'vsuw outcomes'!$C$29:$F$29</c:f>
              <c:numCache>
                <c:formatCode>0.0</c:formatCode>
                <c:ptCount val="4"/>
                <c:pt idx="0">
                  <c:v>6.1</c:v>
                </c:pt>
                <c:pt idx="1">
                  <c:v>8.5992164045853823</c:v>
                </c:pt>
                <c:pt idx="2">
                  <c:v>26.182915211178155</c:v>
                </c:pt>
                <c:pt idx="3" formatCode="General">
                  <c:v>38.9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BD-43BC-97D5-AB463DA91799}"/>
            </c:ext>
          </c:extLst>
        </c:ser>
        <c:ser>
          <c:idx val="2"/>
          <c:order val="2"/>
          <c:tx>
            <c:strRef>
              <c:f>'vsuw outcomes'!$B$30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'vsuw outcomes'!$C$27:$F$27</c:f>
              <c:strCache>
                <c:ptCount val="4"/>
                <c:pt idx="0">
                  <c:v>General Pop (2017)</c:v>
                </c:pt>
                <c:pt idx="1">
                  <c:v>Poverty Pop (2016)</c:v>
                </c:pt>
                <c:pt idx="2">
                  <c:v>PIT (2018)</c:v>
                </c:pt>
                <c:pt idx="3">
                  <c:v>RRH 250 Program</c:v>
                </c:pt>
              </c:strCache>
            </c:strRef>
          </c:cat>
          <c:val>
            <c:numRef>
              <c:f>'vsuw outcomes'!$C$30:$F$30</c:f>
              <c:numCache>
                <c:formatCode>0.0</c:formatCode>
                <c:ptCount val="4"/>
                <c:pt idx="0">
                  <c:v>10.4</c:v>
                </c:pt>
                <c:pt idx="1">
                  <c:v>11.1</c:v>
                </c:pt>
                <c:pt idx="2">
                  <c:v>11.1</c:v>
                </c:pt>
                <c:pt idx="3" formatCode="General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BD-43BC-97D5-AB463DA9179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29737759"/>
        <c:axId val="1021967439"/>
      </c:barChart>
      <c:catAx>
        <c:axId val="1029737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1967439"/>
        <c:crosses val="autoZero"/>
        <c:auto val="1"/>
        <c:lblAlgn val="ctr"/>
        <c:lblOffset val="100"/>
        <c:noMultiLvlLbl val="0"/>
      </c:catAx>
      <c:valAx>
        <c:axId val="102196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9737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'vsuw outcomes'!$B$4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'vsuw outcomes'!$C$3:$J$3</c:f>
              <c:strCache>
                <c:ptCount val="8"/>
                <c:pt idx="0">
                  <c:v>Moved In</c:v>
                </c:pt>
                <c:pt idx="1">
                  <c:v>Didn't Move In</c:v>
                </c:pt>
                <c:pt idx="3">
                  <c:v>Exited to PH</c:v>
                </c:pt>
                <c:pt idx="4">
                  <c:v>Other Exit</c:v>
                </c:pt>
                <c:pt idx="6">
                  <c:v>Returned to Homelessness</c:v>
                </c:pt>
                <c:pt idx="7">
                  <c:v>Didn't Return</c:v>
                </c:pt>
              </c:strCache>
            </c:strRef>
          </c:cat>
          <c:val>
            <c:numRef>
              <c:f>'vsuw outcomes'!$C$4:$J$4</c:f>
              <c:numCache>
                <c:formatCode>0.0</c:formatCode>
                <c:ptCount val="8"/>
                <c:pt idx="0">
                  <c:v>49.4</c:v>
                </c:pt>
                <c:pt idx="1">
                  <c:v>59.3</c:v>
                </c:pt>
                <c:pt idx="3">
                  <c:v>46.5</c:v>
                </c:pt>
                <c:pt idx="4">
                  <c:v>58.2</c:v>
                </c:pt>
                <c:pt idx="6">
                  <c:v>64.400000000000006</c:v>
                </c:pt>
                <c:pt idx="7">
                  <c:v>40.700000000000003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35-4F79-8FBD-4D11877FF77E}"/>
            </c:ext>
          </c:extLst>
        </c:ser>
        <c:ser>
          <c:idx val="1"/>
          <c:order val="1"/>
          <c:tx>
            <c:strRef>
              <c:f>'vsuw outcomes'!$B$5</c:f>
              <c:strCache>
                <c:ptCount val="1"/>
                <c:pt idx="0">
                  <c:v>African American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'vsuw outcomes'!$C$3:$J$3</c:f>
              <c:strCache>
                <c:ptCount val="8"/>
                <c:pt idx="0">
                  <c:v>Moved In</c:v>
                </c:pt>
                <c:pt idx="1">
                  <c:v>Didn't Move In</c:v>
                </c:pt>
                <c:pt idx="3">
                  <c:v>Exited to PH</c:v>
                </c:pt>
                <c:pt idx="4">
                  <c:v>Other Exit</c:v>
                </c:pt>
                <c:pt idx="6">
                  <c:v>Returned to Homelessness</c:v>
                </c:pt>
                <c:pt idx="7">
                  <c:v>Didn't Return</c:v>
                </c:pt>
              </c:strCache>
            </c:strRef>
          </c:cat>
          <c:val>
            <c:numRef>
              <c:f>'vsuw outcomes'!$C$5:$J$5</c:f>
              <c:numCache>
                <c:formatCode>0.0</c:formatCode>
                <c:ptCount val="8"/>
                <c:pt idx="0">
                  <c:v>42</c:v>
                </c:pt>
                <c:pt idx="1">
                  <c:v>32.5</c:v>
                </c:pt>
                <c:pt idx="3">
                  <c:v>43.2</c:v>
                </c:pt>
                <c:pt idx="4">
                  <c:v>37.299999999999997</c:v>
                </c:pt>
                <c:pt idx="6">
                  <c:v>31.1</c:v>
                </c:pt>
                <c:pt idx="7">
                  <c:v>47.1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35-4F79-8FBD-4D11877FF77E}"/>
            </c:ext>
          </c:extLst>
        </c:ser>
        <c:ser>
          <c:idx val="2"/>
          <c:order val="2"/>
          <c:tx>
            <c:strRef>
              <c:f>'vsuw outcomes'!$B$6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'vsuw outcomes'!$C$3:$J$3</c:f>
              <c:strCache>
                <c:ptCount val="8"/>
                <c:pt idx="0">
                  <c:v>Moved In</c:v>
                </c:pt>
                <c:pt idx="1">
                  <c:v>Didn't Move In</c:v>
                </c:pt>
                <c:pt idx="3">
                  <c:v>Exited to PH</c:v>
                </c:pt>
                <c:pt idx="4">
                  <c:v>Other Exit</c:v>
                </c:pt>
                <c:pt idx="6">
                  <c:v>Returned to Homelessness</c:v>
                </c:pt>
                <c:pt idx="7">
                  <c:v>Didn't Return</c:v>
                </c:pt>
              </c:strCache>
            </c:strRef>
          </c:cat>
          <c:val>
            <c:numRef>
              <c:f>'vsuw outcomes'!$C$6:$J$6</c:f>
              <c:numCache>
                <c:formatCode>0.0</c:formatCode>
                <c:ptCount val="8"/>
                <c:pt idx="0">
                  <c:v>8.6</c:v>
                </c:pt>
                <c:pt idx="1">
                  <c:v>8.1</c:v>
                </c:pt>
                <c:pt idx="3">
                  <c:v>10.3</c:v>
                </c:pt>
                <c:pt idx="4" formatCode="General">
                  <c:v>4.5</c:v>
                </c:pt>
                <c:pt idx="6">
                  <c:v>4.4000000000000004</c:v>
                </c:pt>
                <c:pt idx="7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35-4F79-8FBD-4D11877FF7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47388112"/>
        <c:axId val="518916112"/>
      </c:barChart>
      <c:catAx>
        <c:axId val="64738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916112"/>
        <c:crosses val="autoZero"/>
        <c:auto val="1"/>
        <c:lblAlgn val="ctr"/>
        <c:lblOffset val="100"/>
        <c:noMultiLvlLbl val="0"/>
      </c:catAx>
      <c:valAx>
        <c:axId val="51891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738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0FD7F5-ED2E-44F6-A550-68534310435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66F30301-89D8-421B-8E3E-5B6ACBE2DBF5}">
      <dgm:prSet phldrT="[Text]" custT="1"/>
      <dgm:spPr/>
      <dgm:t>
        <a:bodyPr/>
        <a:lstStyle/>
        <a:p>
          <a:r>
            <a:rPr lang="en-US" sz="1200"/>
            <a:t>Assessment</a:t>
          </a:r>
        </a:p>
      </dgm:t>
    </dgm:pt>
    <dgm:pt modelId="{1C7D11AD-BD06-4C8E-B655-90FC4A0F813C}" type="parTrans" cxnId="{40DD40CF-F608-4B9F-853A-502FB6A849F9}">
      <dgm:prSet/>
      <dgm:spPr/>
      <dgm:t>
        <a:bodyPr/>
        <a:lstStyle/>
        <a:p>
          <a:endParaRPr lang="en-US" sz="1200"/>
        </a:p>
      </dgm:t>
    </dgm:pt>
    <dgm:pt modelId="{ACF242A1-AF8A-4437-BE38-4BECD1A34898}" type="sibTrans" cxnId="{40DD40CF-F608-4B9F-853A-502FB6A849F9}">
      <dgm:prSet/>
      <dgm:spPr/>
      <dgm:t>
        <a:bodyPr/>
        <a:lstStyle/>
        <a:p>
          <a:endParaRPr lang="en-US" sz="1200"/>
        </a:p>
      </dgm:t>
    </dgm:pt>
    <dgm:pt modelId="{B9C8053C-8D04-473D-89C2-12AD81EE9816}">
      <dgm:prSet phldrT="[Text]" custT="1"/>
      <dgm:spPr/>
      <dgm:t>
        <a:bodyPr/>
        <a:lstStyle/>
        <a:p>
          <a:r>
            <a:rPr lang="en-US" sz="1200"/>
            <a:t>Enrollment</a:t>
          </a:r>
        </a:p>
        <a:p>
          <a:r>
            <a:rPr lang="en-US" sz="1200"/>
            <a:t>/Briefing</a:t>
          </a:r>
        </a:p>
      </dgm:t>
    </dgm:pt>
    <dgm:pt modelId="{8DEEAF1F-D407-4F45-BF10-A0878AC9891D}" type="parTrans" cxnId="{0E65588C-CE5E-49DE-91A7-5193E5F4EDFB}">
      <dgm:prSet/>
      <dgm:spPr/>
      <dgm:t>
        <a:bodyPr/>
        <a:lstStyle/>
        <a:p>
          <a:endParaRPr lang="en-US" sz="1200"/>
        </a:p>
      </dgm:t>
    </dgm:pt>
    <dgm:pt modelId="{02132929-6754-4270-B9A2-2049760B5194}" type="sibTrans" cxnId="{0E65588C-CE5E-49DE-91A7-5193E5F4EDFB}">
      <dgm:prSet/>
      <dgm:spPr/>
      <dgm:t>
        <a:bodyPr/>
        <a:lstStyle/>
        <a:p>
          <a:endParaRPr lang="en-US" sz="1200"/>
        </a:p>
      </dgm:t>
    </dgm:pt>
    <dgm:pt modelId="{D6CD490A-2997-4646-8401-B49620328119}">
      <dgm:prSet phldrT="[Text]" custT="1"/>
      <dgm:spPr/>
      <dgm:t>
        <a:bodyPr/>
        <a:lstStyle/>
        <a:p>
          <a:r>
            <a:rPr lang="en-US" sz="1200"/>
            <a:t>Financially Assisted/ Housed</a:t>
          </a:r>
        </a:p>
      </dgm:t>
    </dgm:pt>
    <dgm:pt modelId="{64DAD5E1-9F4B-4AB2-8C70-ED6B74214201}" type="parTrans" cxnId="{73D306FA-EF13-4543-8EAE-C2D9F52336BC}">
      <dgm:prSet/>
      <dgm:spPr/>
      <dgm:t>
        <a:bodyPr/>
        <a:lstStyle/>
        <a:p>
          <a:endParaRPr lang="en-US" sz="1200"/>
        </a:p>
      </dgm:t>
    </dgm:pt>
    <dgm:pt modelId="{DDC62B73-97A6-4FBC-BAF1-F8EFFE4C6462}" type="sibTrans" cxnId="{73D306FA-EF13-4543-8EAE-C2D9F52336BC}">
      <dgm:prSet/>
      <dgm:spPr/>
      <dgm:t>
        <a:bodyPr/>
        <a:lstStyle/>
        <a:p>
          <a:endParaRPr lang="en-US" sz="1200"/>
        </a:p>
      </dgm:t>
    </dgm:pt>
    <dgm:pt modelId="{E8CD0D90-AFC3-492D-85D9-B367960970A4}">
      <dgm:prSet phldrT="[Text]" custT="1"/>
      <dgm:spPr/>
      <dgm:t>
        <a:bodyPr/>
        <a:lstStyle/>
        <a:p>
          <a:r>
            <a:rPr lang="en-US" sz="1200"/>
            <a:t>Referral/ Outreach</a:t>
          </a:r>
        </a:p>
      </dgm:t>
    </dgm:pt>
    <dgm:pt modelId="{FCB266F8-EC1D-49E3-810C-9374F31068EF}" type="parTrans" cxnId="{5DD3095D-9FF6-4430-9887-4140A2295976}">
      <dgm:prSet/>
      <dgm:spPr/>
      <dgm:t>
        <a:bodyPr/>
        <a:lstStyle/>
        <a:p>
          <a:endParaRPr lang="en-US" sz="1200"/>
        </a:p>
      </dgm:t>
    </dgm:pt>
    <dgm:pt modelId="{B1333E5F-7E5E-4EF6-A5FA-10A7C3E69415}" type="sibTrans" cxnId="{5DD3095D-9FF6-4430-9887-4140A2295976}">
      <dgm:prSet/>
      <dgm:spPr/>
      <dgm:t>
        <a:bodyPr/>
        <a:lstStyle/>
        <a:p>
          <a:endParaRPr lang="en-US" sz="1200"/>
        </a:p>
      </dgm:t>
    </dgm:pt>
    <dgm:pt modelId="{DAA71B7C-0AB1-45A2-8AEE-D78E23C39F27}">
      <dgm:prSet phldrT="[Text]" custT="1"/>
      <dgm:spPr/>
      <dgm:t>
        <a:bodyPr/>
        <a:lstStyle/>
        <a:p>
          <a:r>
            <a:rPr lang="en-US" sz="1200" dirty="0"/>
            <a:t>End Financial Assistance</a:t>
          </a:r>
        </a:p>
      </dgm:t>
    </dgm:pt>
    <dgm:pt modelId="{410F7857-0F83-4ACB-8CC3-4DEC8BCF8C7E}" type="parTrans" cxnId="{EC486738-EA3E-42DD-BE56-F2A8876F3758}">
      <dgm:prSet/>
      <dgm:spPr/>
      <dgm:t>
        <a:bodyPr/>
        <a:lstStyle/>
        <a:p>
          <a:endParaRPr lang="en-US" sz="1200"/>
        </a:p>
      </dgm:t>
    </dgm:pt>
    <dgm:pt modelId="{AA770117-84E1-4AD8-B80D-294CA0480971}" type="sibTrans" cxnId="{EC486738-EA3E-42DD-BE56-F2A8876F3758}">
      <dgm:prSet/>
      <dgm:spPr/>
      <dgm:t>
        <a:bodyPr/>
        <a:lstStyle/>
        <a:p>
          <a:endParaRPr lang="en-US" sz="1200"/>
        </a:p>
      </dgm:t>
    </dgm:pt>
    <dgm:pt modelId="{00BF0613-ABA6-42D8-B105-68F2C5752B2F}">
      <dgm:prSet phldrT="[Text]" custT="1"/>
      <dgm:spPr/>
      <dgm:t>
        <a:bodyPr/>
        <a:lstStyle/>
        <a:p>
          <a:r>
            <a:rPr lang="en-US" sz="1200"/>
            <a:t>End Provider</a:t>
          </a:r>
        </a:p>
      </dgm:t>
    </dgm:pt>
    <dgm:pt modelId="{F01EAAD3-9D88-41CA-B107-10BE24B24B44}" type="parTrans" cxnId="{9B7514B2-5DDF-492C-86C6-E6DAB74A6247}">
      <dgm:prSet/>
      <dgm:spPr/>
      <dgm:t>
        <a:bodyPr/>
        <a:lstStyle/>
        <a:p>
          <a:endParaRPr lang="en-US" sz="1200"/>
        </a:p>
      </dgm:t>
    </dgm:pt>
    <dgm:pt modelId="{56656E62-E3AF-459E-912C-40B5BD4CA222}" type="sibTrans" cxnId="{9B7514B2-5DDF-492C-86C6-E6DAB74A6247}">
      <dgm:prSet/>
      <dgm:spPr/>
      <dgm:t>
        <a:bodyPr/>
        <a:lstStyle/>
        <a:p>
          <a:endParaRPr lang="en-US" sz="1200"/>
        </a:p>
      </dgm:t>
    </dgm:pt>
    <dgm:pt modelId="{8D79CB4F-415B-48B9-AE1E-F5F2D9950DE1}">
      <dgm:prSet phldrT="[Text]" custT="1"/>
      <dgm:spPr/>
      <dgm:t>
        <a:bodyPr/>
        <a:lstStyle/>
        <a:p>
          <a:r>
            <a:rPr lang="en-US" sz="1200"/>
            <a:t>Return</a:t>
          </a:r>
        </a:p>
      </dgm:t>
    </dgm:pt>
    <dgm:pt modelId="{23D63442-B7DD-477D-B5E0-A158651113E2}" type="parTrans" cxnId="{F3A87996-5E24-4F53-81C2-52BDA408959E}">
      <dgm:prSet/>
      <dgm:spPr/>
      <dgm:t>
        <a:bodyPr/>
        <a:lstStyle/>
        <a:p>
          <a:endParaRPr lang="en-US" sz="1200"/>
        </a:p>
      </dgm:t>
    </dgm:pt>
    <dgm:pt modelId="{F305A30F-F94B-4B9B-BBDD-42136C4B36F6}" type="sibTrans" cxnId="{F3A87996-5E24-4F53-81C2-52BDA408959E}">
      <dgm:prSet/>
      <dgm:spPr/>
      <dgm:t>
        <a:bodyPr/>
        <a:lstStyle/>
        <a:p>
          <a:endParaRPr lang="en-US" sz="1200"/>
        </a:p>
      </dgm:t>
    </dgm:pt>
    <dgm:pt modelId="{763C7508-87A5-4C95-B9D1-7322977115DA}" type="pres">
      <dgm:prSet presAssocID="{B50FD7F5-ED2E-44F6-A550-68534310435C}" presName="Name0" presStyleCnt="0">
        <dgm:presLayoutVars>
          <dgm:dir/>
          <dgm:resizeHandles val="exact"/>
        </dgm:presLayoutVars>
      </dgm:prSet>
      <dgm:spPr/>
    </dgm:pt>
    <dgm:pt modelId="{50557A4B-AC96-4823-8BC6-4D330A770DCE}" type="pres">
      <dgm:prSet presAssocID="{66F30301-89D8-421B-8E3E-5B6ACBE2DBF5}" presName="parTxOnly" presStyleLbl="node1" presStyleIdx="0" presStyleCnt="7">
        <dgm:presLayoutVars>
          <dgm:bulletEnabled val="1"/>
        </dgm:presLayoutVars>
      </dgm:prSet>
      <dgm:spPr/>
    </dgm:pt>
    <dgm:pt modelId="{54BF268C-70DB-4099-A3D1-6B431278C73B}" type="pres">
      <dgm:prSet presAssocID="{ACF242A1-AF8A-4437-BE38-4BECD1A34898}" presName="parSpace" presStyleCnt="0"/>
      <dgm:spPr/>
    </dgm:pt>
    <dgm:pt modelId="{FB086819-33A4-4B5B-8450-84DFD1202E76}" type="pres">
      <dgm:prSet presAssocID="{E8CD0D90-AFC3-492D-85D9-B367960970A4}" presName="parTxOnly" presStyleLbl="node1" presStyleIdx="1" presStyleCnt="7">
        <dgm:presLayoutVars>
          <dgm:bulletEnabled val="1"/>
        </dgm:presLayoutVars>
      </dgm:prSet>
      <dgm:spPr/>
    </dgm:pt>
    <dgm:pt modelId="{36D3F3D3-5F34-45F3-892D-65DB52AF2711}" type="pres">
      <dgm:prSet presAssocID="{B1333E5F-7E5E-4EF6-A5FA-10A7C3E69415}" presName="parSpace" presStyleCnt="0"/>
      <dgm:spPr/>
    </dgm:pt>
    <dgm:pt modelId="{C166DAC8-6C5E-4C91-A42B-A2C036609A06}" type="pres">
      <dgm:prSet presAssocID="{B9C8053C-8D04-473D-89C2-12AD81EE9816}" presName="parTxOnly" presStyleLbl="node1" presStyleIdx="2" presStyleCnt="7">
        <dgm:presLayoutVars>
          <dgm:bulletEnabled val="1"/>
        </dgm:presLayoutVars>
      </dgm:prSet>
      <dgm:spPr/>
    </dgm:pt>
    <dgm:pt modelId="{D35A9693-CA16-42F9-90EF-D4767FD59713}" type="pres">
      <dgm:prSet presAssocID="{02132929-6754-4270-B9A2-2049760B5194}" presName="parSpace" presStyleCnt="0"/>
      <dgm:spPr/>
    </dgm:pt>
    <dgm:pt modelId="{CE64C25F-D94F-465E-A812-D9CC2FE35E99}" type="pres">
      <dgm:prSet presAssocID="{D6CD490A-2997-4646-8401-B49620328119}" presName="parTxOnly" presStyleLbl="node1" presStyleIdx="3" presStyleCnt="7">
        <dgm:presLayoutVars>
          <dgm:bulletEnabled val="1"/>
        </dgm:presLayoutVars>
      </dgm:prSet>
      <dgm:spPr/>
    </dgm:pt>
    <dgm:pt modelId="{DEFB9A8D-B221-4F18-B989-86569CD0F734}" type="pres">
      <dgm:prSet presAssocID="{DDC62B73-97A6-4FBC-BAF1-F8EFFE4C6462}" presName="parSpace" presStyleCnt="0"/>
      <dgm:spPr/>
    </dgm:pt>
    <dgm:pt modelId="{C202210F-B8A5-4C81-BC45-6F1C668E038E}" type="pres">
      <dgm:prSet presAssocID="{DAA71B7C-0AB1-45A2-8AEE-D78E23C39F27}" presName="parTxOnly" presStyleLbl="node1" presStyleIdx="4" presStyleCnt="7">
        <dgm:presLayoutVars>
          <dgm:bulletEnabled val="1"/>
        </dgm:presLayoutVars>
      </dgm:prSet>
      <dgm:spPr/>
    </dgm:pt>
    <dgm:pt modelId="{DD242D11-1D95-4958-A1BE-3AED1B36A13A}" type="pres">
      <dgm:prSet presAssocID="{AA770117-84E1-4AD8-B80D-294CA0480971}" presName="parSpace" presStyleCnt="0"/>
      <dgm:spPr/>
    </dgm:pt>
    <dgm:pt modelId="{0ACC0318-0873-413E-82CB-125229C53C55}" type="pres">
      <dgm:prSet presAssocID="{00BF0613-ABA6-42D8-B105-68F2C5752B2F}" presName="parTxOnly" presStyleLbl="node1" presStyleIdx="5" presStyleCnt="7">
        <dgm:presLayoutVars>
          <dgm:bulletEnabled val="1"/>
        </dgm:presLayoutVars>
      </dgm:prSet>
      <dgm:spPr/>
    </dgm:pt>
    <dgm:pt modelId="{18036F06-66FD-4804-80BB-0818E5B7E843}" type="pres">
      <dgm:prSet presAssocID="{56656E62-E3AF-459E-912C-40B5BD4CA222}" presName="parSpace" presStyleCnt="0"/>
      <dgm:spPr/>
    </dgm:pt>
    <dgm:pt modelId="{F225F8AF-D3E3-4B53-89EB-5CC6CC11130A}" type="pres">
      <dgm:prSet presAssocID="{8D79CB4F-415B-48B9-AE1E-F5F2D9950DE1}" presName="parTxOnly" presStyleLbl="node1" presStyleIdx="6" presStyleCnt="7">
        <dgm:presLayoutVars>
          <dgm:bulletEnabled val="1"/>
        </dgm:presLayoutVars>
      </dgm:prSet>
      <dgm:spPr/>
    </dgm:pt>
  </dgm:ptLst>
  <dgm:cxnLst>
    <dgm:cxn modelId="{E0ADB21D-2DD6-405F-B16E-5241740E026A}" type="presOf" srcId="{8D79CB4F-415B-48B9-AE1E-F5F2D9950DE1}" destId="{F225F8AF-D3E3-4B53-89EB-5CC6CC11130A}" srcOrd="0" destOrd="0" presId="urn:microsoft.com/office/officeart/2005/8/layout/hChevron3"/>
    <dgm:cxn modelId="{EC486738-EA3E-42DD-BE56-F2A8876F3758}" srcId="{B50FD7F5-ED2E-44F6-A550-68534310435C}" destId="{DAA71B7C-0AB1-45A2-8AEE-D78E23C39F27}" srcOrd="4" destOrd="0" parTransId="{410F7857-0F83-4ACB-8CC3-4DEC8BCF8C7E}" sibTransId="{AA770117-84E1-4AD8-B80D-294CA0480971}"/>
    <dgm:cxn modelId="{5DD3095D-9FF6-4430-9887-4140A2295976}" srcId="{B50FD7F5-ED2E-44F6-A550-68534310435C}" destId="{E8CD0D90-AFC3-492D-85D9-B367960970A4}" srcOrd="1" destOrd="0" parTransId="{FCB266F8-EC1D-49E3-810C-9374F31068EF}" sibTransId="{B1333E5F-7E5E-4EF6-A5FA-10A7C3E69415}"/>
    <dgm:cxn modelId="{EAE3116C-43C6-4D93-8686-29319BD5BB2E}" type="presOf" srcId="{00BF0613-ABA6-42D8-B105-68F2C5752B2F}" destId="{0ACC0318-0873-413E-82CB-125229C53C55}" srcOrd="0" destOrd="0" presId="urn:microsoft.com/office/officeart/2005/8/layout/hChevron3"/>
    <dgm:cxn modelId="{1DBDED59-16DC-4770-9CFB-8C22545CA3AF}" type="presOf" srcId="{B9C8053C-8D04-473D-89C2-12AD81EE9816}" destId="{C166DAC8-6C5E-4C91-A42B-A2C036609A06}" srcOrd="0" destOrd="0" presId="urn:microsoft.com/office/officeart/2005/8/layout/hChevron3"/>
    <dgm:cxn modelId="{44658583-59A4-4CF9-9C3B-BB935A77927C}" type="presOf" srcId="{D6CD490A-2997-4646-8401-B49620328119}" destId="{CE64C25F-D94F-465E-A812-D9CC2FE35E99}" srcOrd="0" destOrd="0" presId="urn:microsoft.com/office/officeart/2005/8/layout/hChevron3"/>
    <dgm:cxn modelId="{0E65588C-CE5E-49DE-91A7-5193E5F4EDFB}" srcId="{B50FD7F5-ED2E-44F6-A550-68534310435C}" destId="{B9C8053C-8D04-473D-89C2-12AD81EE9816}" srcOrd="2" destOrd="0" parTransId="{8DEEAF1F-D407-4F45-BF10-A0878AC9891D}" sibTransId="{02132929-6754-4270-B9A2-2049760B5194}"/>
    <dgm:cxn modelId="{F3A87996-5E24-4F53-81C2-52BDA408959E}" srcId="{B50FD7F5-ED2E-44F6-A550-68534310435C}" destId="{8D79CB4F-415B-48B9-AE1E-F5F2D9950DE1}" srcOrd="6" destOrd="0" parTransId="{23D63442-B7DD-477D-B5E0-A158651113E2}" sibTransId="{F305A30F-F94B-4B9B-BBDD-42136C4B36F6}"/>
    <dgm:cxn modelId="{6B297098-DD90-4A43-BB7F-EDC1A0E39EC5}" type="presOf" srcId="{DAA71B7C-0AB1-45A2-8AEE-D78E23C39F27}" destId="{C202210F-B8A5-4C81-BC45-6F1C668E038E}" srcOrd="0" destOrd="0" presId="urn:microsoft.com/office/officeart/2005/8/layout/hChevron3"/>
    <dgm:cxn modelId="{9B7514B2-5DDF-492C-86C6-E6DAB74A6247}" srcId="{B50FD7F5-ED2E-44F6-A550-68534310435C}" destId="{00BF0613-ABA6-42D8-B105-68F2C5752B2F}" srcOrd="5" destOrd="0" parTransId="{F01EAAD3-9D88-41CA-B107-10BE24B24B44}" sibTransId="{56656E62-E3AF-459E-912C-40B5BD4CA222}"/>
    <dgm:cxn modelId="{D04409C7-DAC9-4275-B9CC-6EFB2CF3A1B4}" type="presOf" srcId="{E8CD0D90-AFC3-492D-85D9-B367960970A4}" destId="{FB086819-33A4-4B5B-8450-84DFD1202E76}" srcOrd="0" destOrd="0" presId="urn:microsoft.com/office/officeart/2005/8/layout/hChevron3"/>
    <dgm:cxn modelId="{45891ECE-C73C-4C99-8A19-2DBE27FC3964}" type="presOf" srcId="{66F30301-89D8-421B-8E3E-5B6ACBE2DBF5}" destId="{50557A4B-AC96-4823-8BC6-4D330A770DCE}" srcOrd="0" destOrd="0" presId="urn:microsoft.com/office/officeart/2005/8/layout/hChevron3"/>
    <dgm:cxn modelId="{40DD40CF-F608-4B9F-853A-502FB6A849F9}" srcId="{B50FD7F5-ED2E-44F6-A550-68534310435C}" destId="{66F30301-89D8-421B-8E3E-5B6ACBE2DBF5}" srcOrd="0" destOrd="0" parTransId="{1C7D11AD-BD06-4C8E-B655-90FC4A0F813C}" sibTransId="{ACF242A1-AF8A-4437-BE38-4BECD1A34898}"/>
    <dgm:cxn modelId="{4C9D4DE7-3FC5-4C12-9793-A44FEB1D9A92}" type="presOf" srcId="{B50FD7F5-ED2E-44F6-A550-68534310435C}" destId="{763C7508-87A5-4C95-B9D1-7322977115DA}" srcOrd="0" destOrd="0" presId="urn:microsoft.com/office/officeart/2005/8/layout/hChevron3"/>
    <dgm:cxn modelId="{73D306FA-EF13-4543-8EAE-C2D9F52336BC}" srcId="{B50FD7F5-ED2E-44F6-A550-68534310435C}" destId="{D6CD490A-2997-4646-8401-B49620328119}" srcOrd="3" destOrd="0" parTransId="{64DAD5E1-9F4B-4AB2-8C70-ED6B74214201}" sibTransId="{DDC62B73-97A6-4FBC-BAF1-F8EFFE4C6462}"/>
    <dgm:cxn modelId="{287CA44B-73D2-4DF3-BA07-EF1FBE521B57}" type="presParOf" srcId="{763C7508-87A5-4C95-B9D1-7322977115DA}" destId="{50557A4B-AC96-4823-8BC6-4D330A770DCE}" srcOrd="0" destOrd="0" presId="urn:microsoft.com/office/officeart/2005/8/layout/hChevron3"/>
    <dgm:cxn modelId="{BE6A7F7F-9F1A-4352-A69E-039C16DC0D53}" type="presParOf" srcId="{763C7508-87A5-4C95-B9D1-7322977115DA}" destId="{54BF268C-70DB-4099-A3D1-6B431278C73B}" srcOrd="1" destOrd="0" presId="urn:microsoft.com/office/officeart/2005/8/layout/hChevron3"/>
    <dgm:cxn modelId="{0D13B805-8E62-41BE-B546-E74F357D0406}" type="presParOf" srcId="{763C7508-87A5-4C95-B9D1-7322977115DA}" destId="{FB086819-33A4-4B5B-8450-84DFD1202E76}" srcOrd="2" destOrd="0" presId="urn:microsoft.com/office/officeart/2005/8/layout/hChevron3"/>
    <dgm:cxn modelId="{6D4CE621-1646-43DC-BC01-F41D65EBAB3B}" type="presParOf" srcId="{763C7508-87A5-4C95-B9D1-7322977115DA}" destId="{36D3F3D3-5F34-45F3-892D-65DB52AF2711}" srcOrd="3" destOrd="0" presId="urn:microsoft.com/office/officeart/2005/8/layout/hChevron3"/>
    <dgm:cxn modelId="{11BC9DEA-DC6C-4636-B13B-F6929C3BB4AB}" type="presParOf" srcId="{763C7508-87A5-4C95-B9D1-7322977115DA}" destId="{C166DAC8-6C5E-4C91-A42B-A2C036609A06}" srcOrd="4" destOrd="0" presId="urn:microsoft.com/office/officeart/2005/8/layout/hChevron3"/>
    <dgm:cxn modelId="{56E0BACB-B1B2-44F6-B55C-314BA67FE7FE}" type="presParOf" srcId="{763C7508-87A5-4C95-B9D1-7322977115DA}" destId="{D35A9693-CA16-42F9-90EF-D4767FD59713}" srcOrd="5" destOrd="0" presId="urn:microsoft.com/office/officeart/2005/8/layout/hChevron3"/>
    <dgm:cxn modelId="{93FB4C2B-0C63-4A62-A750-27DEF7FF3658}" type="presParOf" srcId="{763C7508-87A5-4C95-B9D1-7322977115DA}" destId="{CE64C25F-D94F-465E-A812-D9CC2FE35E99}" srcOrd="6" destOrd="0" presId="urn:microsoft.com/office/officeart/2005/8/layout/hChevron3"/>
    <dgm:cxn modelId="{851BB159-0FDA-4E73-86E6-A214BB338444}" type="presParOf" srcId="{763C7508-87A5-4C95-B9D1-7322977115DA}" destId="{DEFB9A8D-B221-4F18-B989-86569CD0F734}" srcOrd="7" destOrd="0" presId="urn:microsoft.com/office/officeart/2005/8/layout/hChevron3"/>
    <dgm:cxn modelId="{20BB7C5E-2DD3-47B6-B3F9-EB7943AD41AD}" type="presParOf" srcId="{763C7508-87A5-4C95-B9D1-7322977115DA}" destId="{C202210F-B8A5-4C81-BC45-6F1C668E038E}" srcOrd="8" destOrd="0" presId="urn:microsoft.com/office/officeart/2005/8/layout/hChevron3"/>
    <dgm:cxn modelId="{65EF3C20-3598-4D1C-A4F0-8F28A0268CC7}" type="presParOf" srcId="{763C7508-87A5-4C95-B9D1-7322977115DA}" destId="{DD242D11-1D95-4958-A1BE-3AED1B36A13A}" srcOrd="9" destOrd="0" presId="urn:microsoft.com/office/officeart/2005/8/layout/hChevron3"/>
    <dgm:cxn modelId="{61D0146D-E705-482D-B730-0EDFC7249D40}" type="presParOf" srcId="{763C7508-87A5-4C95-B9D1-7322977115DA}" destId="{0ACC0318-0873-413E-82CB-125229C53C55}" srcOrd="10" destOrd="0" presId="urn:microsoft.com/office/officeart/2005/8/layout/hChevron3"/>
    <dgm:cxn modelId="{CA0AB995-4211-4F5A-BD53-DE844069543C}" type="presParOf" srcId="{763C7508-87A5-4C95-B9D1-7322977115DA}" destId="{18036F06-66FD-4804-80BB-0818E5B7E843}" srcOrd="11" destOrd="0" presId="urn:microsoft.com/office/officeart/2005/8/layout/hChevron3"/>
    <dgm:cxn modelId="{B8DAE5B1-0B08-401B-8B94-987155EF4570}" type="presParOf" srcId="{763C7508-87A5-4C95-B9D1-7322977115DA}" destId="{F225F8AF-D3E3-4B53-89EB-5CC6CC11130A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57A4B-AC96-4823-8BC6-4D330A770DCE}">
      <dsp:nvSpPr>
        <dsp:cNvPr id="0" name=""/>
        <dsp:cNvSpPr/>
      </dsp:nvSpPr>
      <dsp:spPr>
        <a:xfrm>
          <a:off x="1185" y="439684"/>
          <a:ext cx="1394957" cy="55798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Assessment</a:t>
          </a:r>
        </a:p>
      </dsp:txBody>
      <dsp:txXfrm>
        <a:off x="1185" y="439684"/>
        <a:ext cx="1255462" cy="557982"/>
      </dsp:txXfrm>
    </dsp:sp>
    <dsp:sp modelId="{FB086819-33A4-4B5B-8450-84DFD1202E76}">
      <dsp:nvSpPr>
        <dsp:cNvPr id="0" name=""/>
        <dsp:cNvSpPr/>
      </dsp:nvSpPr>
      <dsp:spPr>
        <a:xfrm>
          <a:off x="1117151" y="439684"/>
          <a:ext cx="1394957" cy="5579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Referral/ Outreach</a:t>
          </a:r>
        </a:p>
      </dsp:txBody>
      <dsp:txXfrm>
        <a:off x="1396142" y="439684"/>
        <a:ext cx="836975" cy="557982"/>
      </dsp:txXfrm>
    </dsp:sp>
    <dsp:sp modelId="{C166DAC8-6C5E-4C91-A42B-A2C036609A06}">
      <dsp:nvSpPr>
        <dsp:cNvPr id="0" name=""/>
        <dsp:cNvSpPr/>
      </dsp:nvSpPr>
      <dsp:spPr>
        <a:xfrm>
          <a:off x="2233116" y="439684"/>
          <a:ext cx="1394957" cy="5579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Enrollment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/Briefing</a:t>
          </a:r>
        </a:p>
      </dsp:txBody>
      <dsp:txXfrm>
        <a:off x="2512107" y="439684"/>
        <a:ext cx="836975" cy="557982"/>
      </dsp:txXfrm>
    </dsp:sp>
    <dsp:sp modelId="{CE64C25F-D94F-465E-A812-D9CC2FE35E99}">
      <dsp:nvSpPr>
        <dsp:cNvPr id="0" name=""/>
        <dsp:cNvSpPr/>
      </dsp:nvSpPr>
      <dsp:spPr>
        <a:xfrm>
          <a:off x="3349082" y="439684"/>
          <a:ext cx="1394957" cy="5579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Financially Assisted/ Housed</a:t>
          </a:r>
        </a:p>
      </dsp:txBody>
      <dsp:txXfrm>
        <a:off x="3628073" y="439684"/>
        <a:ext cx="836975" cy="557982"/>
      </dsp:txXfrm>
    </dsp:sp>
    <dsp:sp modelId="{C202210F-B8A5-4C81-BC45-6F1C668E038E}">
      <dsp:nvSpPr>
        <dsp:cNvPr id="0" name=""/>
        <dsp:cNvSpPr/>
      </dsp:nvSpPr>
      <dsp:spPr>
        <a:xfrm>
          <a:off x="4465048" y="439684"/>
          <a:ext cx="1394957" cy="5579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End Financial Assistance</a:t>
          </a:r>
        </a:p>
      </dsp:txBody>
      <dsp:txXfrm>
        <a:off x="4744039" y="439684"/>
        <a:ext cx="836975" cy="557982"/>
      </dsp:txXfrm>
    </dsp:sp>
    <dsp:sp modelId="{0ACC0318-0873-413E-82CB-125229C53C55}">
      <dsp:nvSpPr>
        <dsp:cNvPr id="0" name=""/>
        <dsp:cNvSpPr/>
      </dsp:nvSpPr>
      <dsp:spPr>
        <a:xfrm>
          <a:off x="5581013" y="439684"/>
          <a:ext cx="1394957" cy="5579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End Provider</a:t>
          </a:r>
        </a:p>
      </dsp:txBody>
      <dsp:txXfrm>
        <a:off x="5860004" y="439684"/>
        <a:ext cx="836975" cy="557982"/>
      </dsp:txXfrm>
    </dsp:sp>
    <dsp:sp modelId="{F225F8AF-D3E3-4B53-89EB-5CC6CC11130A}">
      <dsp:nvSpPr>
        <dsp:cNvPr id="0" name=""/>
        <dsp:cNvSpPr/>
      </dsp:nvSpPr>
      <dsp:spPr>
        <a:xfrm>
          <a:off x="6696979" y="439684"/>
          <a:ext cx="1394957" cy="5579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Return</a:t>
          </a:r>
        </a:p>
      </dsp:txBody>
      <dsp:txXfrm>
        <a:off x="6975970" y="439684"/>
        <a:ext cx="836975" cy="557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8449F-8D4B-468A-93A7-A644DB1562C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F62DC-0E6F-42C9-9321-A02650212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77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F62DC-0E6F-42C9-9321-A026502127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557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F62DC-0E6F-42C9-9321-A026502127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51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F62DC-0E6F-42C9-9321-A0265021277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66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F62DC-0E6F-42C9-9321-A0265021277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969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F62DC-0E6F-42C9-9321-A0265021277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701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F62DC-0E6F-42C9-9321-A0265021277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32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F62DC-0E6F-42C9-9321-A0265021277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620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F62DC-0E6F-42C9-9321-A0265021277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48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F62DC-0E6F-42C9-9321-A0265021277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444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F62DC-0E6F-42C9-9321-A0265021277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844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F62DC-0E6F-42C9-9321-A0265021277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24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F62DC-0E6F-42C9-9321-A026502127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518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F62DC-0E6F-42C9-9321-A0265021277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962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F62DC-0E6F-42C9-9321-A0265021277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209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F62DC-0E6F-42C9-9321-A0265021277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39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F62DC-0E6F-42C9-9321-A026502127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3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F62DC-0E6F-42C9-9321-A026502127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8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F62DC-0E6F-42C9-9321-A026502127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6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F62DC-0E6F-42C9-9321-A026502127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63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F62DC-0E6F-42C9-9321-A026502127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64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F62DC-0E6F-42C9-9321-A026502127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2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Myriad Pro"/>
              <a:cs typeface="Myriad Pro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F62DC-0E6F-42C9-9321-A0265021277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20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B416-281D-294A-A0B6-FD1A81C0F57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41C-D2EB-7E45-AC1A-8B14C76D2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9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B416-281D-294A-A0B6-FD1A81C0F57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41C-D2EB-7E45-AC1A-8B14C76D2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1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B416-281D-294A-A0B6-FD1A81C0F57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41C-D2EB-7E45-AC1A-8B14C76D2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6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B416-281D-294A-A0B6-FD1A81C0F57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41C-D2EB-7E45-AC1A-8B14C76D2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9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B416-281D-294A-A0B6-FD1A81C0F57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41C-D2EB-7E45-AC1A-8B14C76D2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8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B416-281D-294A-A0B6-FD1A81C0F57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41C-D2EB-7E45-AC1A-8B14C76D2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3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B416-281D-294A-A0B6-FD1A81C0F57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41C-D2EB-7E45-AC1A-8B14C76D2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B416-281D-294A-A0B6-FD1A81C0F57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41C-D2EB-7E45-AC1A-8B14C76D2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9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B416-281D-294A-A0B6-FD1A81C0F57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41C-D2EB-7E45-AC1A-8B14C76D2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80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B416-281D-294A-A0B6-FD1A81C0F57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41C-D2EB-7E45-AC1A-8B14C76D2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6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B416-281D-294A-A0B6-FD1A81C0F57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41C-D2EB-7E45-AC1A-8B14C76D2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3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B416-281D-294A-A0B6-FD1A81C0F57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7241C-D2EB-7E45-AC1A-8B14C76D2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6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12424" y="1313916"/>
            <a:ext cx="72800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004379"/>
                </a:solidFill>
                <a:latin typeface="Myriad Pro"/>
                <a:cs typeface="Myriad Pro"/>
              </a:rPr>
              <a:t>Investigating Racial Disparities in the Homeless System and Considering Implications for Policy</a:t>
            </a:r>
          </a:p>
          <a:p>
            <a:pPr algn="r"/>
            <a:r>
              <a:rPr lang="en-US" b="1" dirty="0">
                <a:latin typeface="Myriad Pro"/>
                <a:cs typeface="Myriad Pro"/>
              </a:rPr>
              <a:t>Tracy Bennett and Genevieve Williamson</a:t>
            </a:r>
          </a:p>
          <a:p>
            <a:pPr algn="r"/>
            <a:endParaRPr lang="en-US" b="1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482426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5831" y="1837116"/>
            <a:ext cx="72800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379"/>
                </a:solidFill>
                <a:latin typeface="Myriad Pro"/>
                <a:cs typeface="Myriad Pro"/>
              </a:rPr>
              <a:t>Racial Disparities in Homelessness</a:t>
            </a:r>
            <a:endParaRPr lang="en-US" dirty="0">
              <a:latin typeface="Myriad Pro"/>
              <a:cs typeface="Myriad Pro"/>
            </a:endParaRPr>
          </a:p>
          <a:p>
            <a:endParaRPr lang="en-US" dirty="0">
              <a:latin typeface="Myriad Pro"/>
              <a:cs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4610" y="853864"/>
            <a:ext cx="4267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4379"/>
                </a:solidFill>
                <a:latin typeface="Myriad Pro"/>
                <a:cs typeface="Myriad Pro"/>
              </a:rPr>
              <a:t>Investigating Racial Disparities in the Homeless System and Considering Implications for Policy</a:t>
            </a:r>
          </a:p>
          <a:p>
            <a:pPr algn="r"/>
            <a:r>
              <a:rPr lang="en-US" sz="1400" b="1" dirty="0">
                <a:latin typeface="Myriad Pro"/>
                <a:cs typeface="Myriad Pro"/>
              </a:rPr>
              <a:t>Tracy Bennett and Genevieve Williamson</a:t>
            </a:r>
          </a:p>
          <a:p>
            <a:pPr algn="r"/>
            <a:endParaRPr lang="en-US" sz="1400" b="1" dirty="0">
              <a:latin typeface="Myriad Pro"/>
              <a:cs typeface="Myriad Pro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1EC8EC8-3E7F-446B-BF37-4F4F95C3BB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2077833"/>
              </p:ext>
            </p:extLst>
          </p:nvPr>
        </p:nvGraphicFramePr>
        <p:xfrm>
          <a:off x="771896" y="2515926"/>
          <a:ext cx="7564582" cy="3849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61362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5831" y="1837116"/>
            <a:ext cx="72800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379"/>
                </a:solidFill>
                <a:latin typeface="Myriad Pro"/>
                <a:cs typeface="Myriad Pro"/>
              </a:rPr>
              <a:t>Racial Disparities in Homelessness</a:t>
            </a:r>
            <a:endParaRPr lang="en-US" dirty="0">
              <a:latin typeface="Myriad Pro"/>
              <a:cs typeface="Myriad Pro"/>
            </a:endParaRPr>
          </a:p>
          <a:p>
            <a:endParaRPr lang="en-US" dirty="0">
              <a:latin typeface="Myriad Pro"/>
              <a:cs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4610" y="853864"/>
            <a:ext cx="4267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4379"/>
                </a:solidFill>
                <a:latin typeface="Myriad Pro"/>
                <a:cs typeface="Myriad Pro"/>
              </a:rPr>
              <a:t>Investigating Racial Disparities in the Homeless System and Considering Implications for Policy</a:t>
            </a:r>
          </a:p>
          <a:p>
            <a:pPr algn="r"/>
            <a:r>
              <a:rPr lang="en-US" sz="1400" b="1" dirty="0">
                <a:latin typeface="Myriad Pro"/>
                <a:cs typeface="Myriad Pro"/>
              </a:rPr>
              <a:t>Tracy Bennett and Genevieve Williamson</a:t>
            </a:r>
          </a:p>
          <a:p>
            <a:pPr algn="r"/>
            <a:endParaRPr lang="en-US" sz="1400" b="1" dirty="0">
              <a:latin typeface="Myriad Pro"/>
              <a:cs typeface="Myriad Pro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9B027B2-2922-42D6-9DAB-D322584998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093095"/>
              </p:ext>
            </p:extLst>
          </p:nvPr>
        </p:nvGraphicFramePr>
        <p:xfrm>
          <a:off x="629391" y="2698889"/>
          <a:ext cx="7861465" cy="3583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64285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5831" y="1837116"/>
            <a:ext cx="72800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379"/>
                </a:solidFill>
                <a:latin typeface="Myriad Pro"/>
                <a:cs typeface="Myriad Pro"/>
              </a:rPr>
              <a:t>Racial Disparities in Homelessness</a:t>
            </a:r>
            <a:endParaRPr lang="en-US" dirty="0">
              <a:latin typeface="Myriad Pro"/>
              <a:cs typeface="Myriad Pro"/>
            </a:endParaRPr>
          </a:p>
          <a:p>
            <a:endParaRPr lang="en-US" dirty="0">
              <a:latin typeface="Myriad Pro"/>
              <a:cs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4610" y="853864"/>
            <a:ext cx="4267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4379"/>
                </a:solidFill>
                <a:latin typeface="Myriad Pro"/>
                <a:cs typeface="Myriad Pro"/>
              </a:rPr>
              <a:t>Investigating Racial Disparities in the Homeless System and Considering Implications for Policy</a:t>
            </a:r>
          </a:p>
          <a:p>
            <a:pPr algn="r"/>
            <a:r>
              <a:rPr lang="en-US" sz="1400" b="1" dirty="0">
                <a:latin typeface="Myriad Pro"/>
                <a:cs typeface="Myriad Pro"/>
              </a:rPr>
              <a:t>Tracy Bennett and Genevieve Williamson</a:t>
            </a:r>
          </a:p>
          <a:p>
            <a:pPr algn="r"/>
            <a:endParaRPr lang="en-US" sz="1400" b="1" dirty="0">
              <a:latin typeface="Myriad Pro"/>
              <a:cs typeface="Myriad Pro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AC0001E-55A4-43C7-B877-569A9465B4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4515326"/>
              </p:ext>
            </p:extLst>
          </p:nvPr>
        </p:nvGraphicFramePr>
        <p:xfrm>
          <a:off x="724395" y="2661834"/>
          <a:ext cx="7647709" cy="3501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434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5831" y="1837116"/>
            <a:ext cx="72800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379"/>
                </a:solidFill>
                <a:latin typeface="Myriad Pro"/>
                <a:cs typeface="Myriad Pro"/>
              </a:rPr>
              <a:t>Racial Disparities in Homelessness</a:t>
            </a:r>
            <a:endParaRPr lang="en-US" dirty="0">
              <a:latin typeface="Myriad Pro"/>
              <a:cs typeface="Myriad Pro"/>
            </a:endParaRPr>
          </a:p>
          <a:p>
            <a:endParaRPr lang="en-US" dirty="0">
              <a:latin typeface="Myriad Pro"/>
              <a:cs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4610" y="853864"/>
            <a:ext cx="4267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4379"/>
                </a:solidFill>
                <a:latin typeface="Myriad Pro"/>
                <a:cs typeface="Myriad Pro"/>
              </a:rPr>
              <a:t>Investigating Racial Disparities in the Homeless System and Considering Implications for Policy</a:t>
            </a:r>
          </a:p>
          <a:p>
            <a:pPr algn="r"/>
            <a:r>
              <a:rPr lang="en-US" sz="1400" b="1" dirty="0">
                <a:latin typeface="Myriad Pro"/>
                <a:cs typeface="Myriad Pro"/>
              </a:rPr>
              <a:t>Tracy Bennett and Genevieve Williamson</a:t>
            </a:r>
          </a:p>
          <a:p>
            <a:pPr algn="r"/>
            <a:endParaRPr lang="en-US" sz="1400" b="1" dirty="0">
              <a:latin typeface="Myriad Pro"/>
              <a:cs typeface="Myriad Pro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35FD954-1432-4F95-8C1D-F8D3F3B8EB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7548473"/>
              </p:ext>
            </p:extLst>
          </p:nvPr>
        </p:nvGraphicFramePr>
        <p:xfrm>
          <a:off x="688769" y="2515926"/>
          <a:ext cx="7766462" cy="3884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40147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5831" y="1837116"/>
            <a:ext cx="728004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379"/>
                </a:solidFill>
                <a:latin typeface="Myriad Pro"/>
                <a:cs typeface="Myriad Pro"/>
              </a:rPr>
              <a:t>Racial Disparities Associated With Coordinated Entry</a:t>
            </a:r>
          </a:p>
          <a:p>
            <a:endParaRPr lang="en-US" b="1" dirty="0">
              <a:solidFill>
                <a:srgbClr val="004379"/>
              </a:solidFill>
              <a:latin typeface="Myriad Pro"/>
              <a:cs typeface="Myriad Pro"/>
            </a:endParaRP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004379"/>
                </a:solidFill>
                <a:latin typeface="Myriad Pro"/>
                <a:cs typeface="Myriad Pro"/>
              </a:rPr>
              <a:t>Who Accesses the CE System?</a:t>
            </a: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004379"/>
                </a:solidFill>
                <a:latin typeface="Myriad Pro"/>
                <a:cs typeface="Myriad Pro"/>
              </a:rPr>
              <a:t>What Approach to CE does the Homeless System Use?</a:t>
            </a: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004379"/>
                </a:solidFill>
                <a:latin typeface="Myriad Pro"/>
                <a:cs typeface="Myriad Pro"/>
              </a:rPr>
              <a:t>Who is Diverted vs. Prioritized for Housing? </a:t>
            </a: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004379"/>
                </a:solidFill>
                <a:latin typeface="Myriad Pro"/>
                <a:cs typeface="Myriad Pro"/>
              </a:rPr>
              <a:t>Who is Referred to Homeless Program Housing? </a:t>
            </a:r>
          </a:p>
          <a:p>
            <a:endParaRPr lang="en-US" dirty="0">
              <a:latin typeface="Myriad Pro"/>
              <a:cs typeface="Myriad Pro"/>
            </a:endParaRPr>
          </a:p>
          <a:p>
            <a:endParaRPr lang="en-US" dirty="0">
              <a:latin typeface="Myriad Pro"/>
              <a:cs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4610" y="853864"/>
            <a:ext cx="4267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4379"/>
                </a:solidFill>
                <a:latin typeface="Myriad Pro"/>
                <a:cs typeface="Myriad Pro"/>
              </a:rPr>
              <a:t>Investigating Racial Disparities in the Homeless System and Considering Implications for Policy</a:t>
            </a:r>
          </a:p>
          <a:p>
            <a:pPr algn="r"/>
            <a:r>
              <a:rPr lang="en-US" sz="1400" b="1" dirty="0">
                <a:latin typeface="Myriad Pro"/>
                <a:cs typeface="Myriad Pro"/>
              </a:rPr>
              <a:t>Tracy Bennett and Genevieve Williamson</a:t>
            </a:r>
          </a:p>
          <a:p>
            <a:pPr algn="r"/>
            <a:endParaRPr lang="en-US" sz="1400" b="1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478058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7513" y="1507736"/>
            <a:ext cx="853505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379"/>
                </a:solidFill>
                <a:latin typeface="Myriad Pro"/>
                <a:cs typeface="Myriad Pro"/>
              </a:rPr>
              <a:t>Racial Disparities in Accessing the Coordinated Entry System</a:t>
            </a:r>
            <a:endParaRPr lang="en-US" dirty="0">
              <a:latin typeface="Myriad Pro"/>
              <a:cs typeface="Myriad Pro"/>
            </a:endParaRPr>
          </a:p>
          <a:p>
            <a:endParaRPr lang="en-US" dirty="0">
              <a:latin typeface="Myriad Pro"/>
              <a:cs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4610" y="853864"/>
            <a:ext cx="4267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4379"/>
                </a:solidFill>
                <a:latin typeface="Myriad Pro"/>
                <a:cs typeface="Myriad Pro"/>
              </a:rPr>
              <a:t>Investigating Racial Disparities in the Homeless System and Considering Implications for Policy</a:t>
            </a:r>
          </a:p>
          <a:p>
            <a:pPr algn="r"/>
            <a:r>
              <a:rPr lang="en-US" sz="1400" b="1" dirty="0">
                <a:latin typeface="Myriad Pro"/>
                <a:cs typeface="Myriad Pro"/>
              </a:rPr>
              <a:t>Tracy Bennett and Genevieve Williamson</a:t>
            </a:r>
          </a:p>
          <a:p>
            <a:pPr algn="r"/>
            <a:endParaRPr lang="en-US" sz="1400" b="1" dirty="0">
              <a:latin typeface="Myriad Pro"/>
              <a:cs typeface="Myriad Pro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88B51B8-E0FA-4F6E-8A61-AC49D5E0B4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1497993"/>
              </p:ext>
            </p:extLst>
          </p:nvPr>
        </p:nvGraphicFramePr>
        <p:xfrm>
          <a:off x="748145" y="2758044"/>
          <a:ext cx="7647710" cy="3533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46104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5831" y="1837116"/>
            <a:ext cx="72800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379"/>
                </a:solidFill>
                <a:latin typeface="Myriad Pro"/>
                <a:cs typeface="Myriad Pro"/>
              </a:rPr>
              <a:t>Racial Disparities in Coordinated Entry Assessment Scores</a:t>
            </a:r>
          </a:p>
          <a:p>
            <a:endParaRPr lang="en-US" b="1" dirty="0">
              <a:solidFill>
                <a:srgbClr val="004379"/>
              </a:solidFill>
              <a:latin typeface="Myriad Pro"/>
              <a:cs typeface="Myriad Pro"/>
            </a:endParaRPr>
          </a:p>
          <a:p>
            <a:endParaRPr lang="en-US" b="1" dirty="0">
              <a:solidFill>
                <a:srgbClr val="004379"/>
              </a:solidFill>
              <a:latin typeface="Myriad Pro"/>
              <a:cs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4610" y="853864"/>
            <a:ext cx="4267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4379"/>
                </a:solidFill>
                <a:latin typeface="Myriad Pro"/>
                <a:cs typeface="Myriad Pro"/>
              </a:rPr>
              <a:t>Investigating Racial Disparities in the Homeless System and Considering Implications for Policy</a:t>
            </a:r>
          </a:p>
          <a:p>
            <a:pPr algn="r"/>
            <a:r>
              <a:rPr lang="en-US" sz="1400" b="1" dirty="0">
                <a:latin typeface="Myriad Pro"/>
                <a:cs typeface="Myriad Pro"/>
              </a:rPr>
              <a:t>Tracy Bennett and Genevieve Williamson</a:t>
            </a:r>
          </a:p>
          <a:p>
            <a:pPr algn="r"/>
            <a:endParaRPr lang="en-US" sz="1400" b="1" dirty="0">
              <a:latin typeface="Myriad Pro"/>
              <a:cs typeface="Myriad Pro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E6D2316-5C82-4DBF-BC67-3D1EC455C8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984433"/>
              </p:ext>
            </p:extLst>
          </p:nvPr>
        </p:nvGraphicFramePr>
        <p:xfrm>
          <a:off x="895831" y="3029814"/>
          <a:ext cx="7280047" cy="3121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69613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1976" y="1630099"/>
            <a:ext cx="7280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379"/>
                </a:solidFill>
                <a:latin typeface="Myriad Pro"/>
                <a:cs typeface="Myriad Pro"/>
              </a:rPr>
              <a:t>Racial Disparities in Coordinated Entry Outcomes</a:t>
            </a:r>
            <a:endParaRPr lang="en-US" b="1" dirty="0">
              <a:solidFill>
                <a:srgbClr val="004379"/>
              </a:solidFill>
              <a:latin typeface="Myriad Pro"/>
              <a:cs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4610" y="853864"/>
            <a:ext cx="4267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4379"/>
                </a:solidFill>
                <a:latin typeface="Myriad Pro"/>
                <a:cs typeface="Myriad Pro"/>
              </a:rPr>
              <a:t>Investigating Racial Disparities in the Homeless System and Considering Implications for Policy</a:t>
            </a:r>
          </a:p>
          <a:p>
            <a:pPr algn="r"/>
            <a:r>
              <a:rPr lang="en-US" sz="1400" b="1" dirty="0">
                <a:latin typeface="Myriad Pro"/>
                <a:cs typeface="Myriad Pro"/>
              </a:rPr>
              <a:t>Tracy Bennett and Genevieve Williamson</a:t>
            </a:r>
          </a:p>
          <a:p>
            <a:pPr algn="r"/>
            <a:endParaRPr lang="en-US" sz="1400" b="1" dirty="0">
              <a:latin typeface="Myriad Pro"/>
              <a:cs typeface="Myriad Pro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65A831E-1BB9-4E79-9F92-B4FE871A29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922819"/>
              </p:ext>
            </p:extLst>
          </p:nvPr>
        </p:nvGraphicFramePr>
        <p:xfrm>
          <a:off x="1116281" y="2707317"/>
          <a:ext cx="6757059" cy="3527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33485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3157" y="1716885"/>
            <a:ext cx="728004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379"/>
                </a:solidFill>
                <a:latin typeface="Myriad Pro"/>
                <a:cs typeface="Myriad Pro"/>
              </a:rPr>
              <a:t>Racial Disparities in the Outcome of Homeless System Services </a:t>
            </a:r>
          </a:p>
          <a:p>
            <a:pPr>
              <a:buClr>
                <a:srgbClr val="004379"/>
              </a:buClr>
            </a:pPr>
            <a:endParaRPr lang="fr-FR" dirty="0">
              <a:latin typeface="Myriad Pro"/>
              <a:cs typeface="Myriad Pro"/>
            </a:endParaRPr>
          </a:p>
          <a:p>
            <a:pPr>
              <a:buClr>
                <a:srgbClr val="004379"/>
              </a:buClr>
            </a:pPr>
            <a:r>
              <a:rPr lang="fr-FR" u="sng" dirty="0" err="1">
                <a:latin typeface="Myriad Pro"/>
                <a:cs typeface="Myriad Pro"/>
              </a:rPr>
              <a:t>Maricopa</a:t>
            </a:r>
            <a:r>
              <a:rPr lang="fr-FR" u="sng" dirty="0">
                <a:latin typeface="Myriad Pro"/>
                <a:cs typeface="Myriad Pro"/>
              </a:rPr>
              <a:t> County Rapid </a:t>
            </a:r>
            <a:r>
              <a:rPr lang="fr-FR" u="sng" dirty="0" err="1">
                <a:latin typeface="Myriad Pro"/>
                <a:cs typeface="Myriad Pro"/>
              </a:rPr>
              <a:t>Rehousing</a:t>
            </a:r>
            <a:r>
              <a:rPr lang="fr-FR" u="sng" dirty="0">
                <a:latin typeface="Myriad Pro"/>
                <a:cs typeface="Myriad Pro"/>
              </a:rPr>
              <a:t> 250 Program</a:t>
            </a:r>
          </a:p>
          <a:p>
            <a:endParaRPr lang="en-US" dirty="0">
              <a:latin typeface="Myriad Pro"/>
              <a:cs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Designed to transition at least 250 single individuals who had used overflow shelter on the Human Services Campus into appropriate rapid rehousing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collaborative of public and private funders raised $2.5 million in dedicated resources to support the effort</a:t>
            </a:r>
            <a:endParaRPr lang="en-US" dirty="0">
              <a:latin typeface="Myriad Pro"/>
              <a:cs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4610" y="853864"/>
            <a:ext cx="4267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4379"/>
                </a:solidFill>
                <a:latin typeface="Myriad Pro"/>
                <a:cs typeface="Myriad Pro"/>
              </a:rPr>
              <a:t>Investigating Racial Disparities in the Homeless System and Considering Implications for Policy</a:t>
            </a:r>
          </a:p>
          <a:p>
            <a:pPr algn="r"/>
            <a:r>
              <a:rPr lang="en-US" sz="1400" b="1" dirty="0">
                <a:latin typeface="Myriad Pro"/>
                <a:cs typeface="Myriad Pro"/>
              </a:rPr>
              <a:t>Tracy Bennett and Genevieve Williamson</a:t>
            </a:r>
          </a:p>
          <a:p>
            <a:pPr algn="r"/>
            <a:endParaRPr lang="en-US" sz="1400" b="1" dirty="0">
              <a:latin typeface="Myriad Pro"/>
              <a:cs typeface="Myriad Pro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E0BAAEC-5726-4ED1-969B-CFA7AE1C2D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5810673"/>
              </p:ext>
            </p:extLst>
          </p:nvPr>
        </p:nvGraphicFramePr>
        <p:xfrm>
          <a:off x="648049" y="5042119"/>
          <a:ext cx="8093122" cy="1437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14227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5831" y="1455176"/>
            <a:ext cx="728004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379"/>
                </a:solidFill>
                <a:latin typeface="Myriad Pro"/>
                <a:cs typeface="Myriad Pro"/>
              </a:rPr>
              <a:t>Racial Disparities in RRH 250 Program Participation</a:t>
            </a:r>
            <a:endParaRPr lang="en-US" dirty="0">
              <a:latin typeface="Myriad Pro"/>
              <a:cs typeface="Myriad Pro"/>
            </a:endParaRPr>
          </a:p>
          <a:p>
            <a:endParaRPr lang="en-US" dirty="0">
              <a:latin typeface="Myriad Pro"/>
              <a:cs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4610" y="853864"/>
            <a:ext cx="4267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4379"/>
                </a:solidFill>
                <a:latin typeface="Myriad Pro"/>
                <a:cs typeface="Myriad Pro"/>
              </a:rPr>
              <a:t>Investigating Racial Disparities in the Homeless System and Considering Implications for Policy</a:t>
            </a:r>
          </a:p>
          <a:p>
            <a:pPr algn="r"/>
            <a:r>
              <a:rPr lang="en-US" sz="1400" b="1" dirty="0">
                <a:latin typeface="Myriad Pro"/>
                <a:cs typeface="Myriad Pro"/>
              </a:rPr>
              <a:t>Tracy Bennett and Genevieve Williamson</a:t>
            </a:r>
          </a:p>
          <a:p>
            <a:pPr algn="r"/>
            <a:endParaRPr lang="en-US" sz="1400" b="1" dirty="0">
              <a:latin typeface="Myriad Pro"/>
              <a:cs typeface="Myriad Pro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BAED64C-B88C-4B12-B14B-FFFABA611D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305126"/>
              </p:ext>
            </p:extLst>
          </p:nvPr>
        </p:nvGraphicFramePr>
        <p:xfrm>
          <a:off x="895831" y="2620013"/>
          <a:ext cx="7380503" cy="3848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54418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5831" y="1837116"/>
            <a:ext cx="728004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379"/>
                </a:solidFill>
                <a:latin typeface="Myriad Pro"/>
                <a:cs typeface="Myriad Pro"/>
              </a:rPr>
              <a:t>What This Session Will Cover</a:t>
            </a:r>
          </a:p>
          <a:p>
            <a:endParaRPr lang="fr-FR" sz="1600" dirty="0">
              <a:latin typeface="Myriad Pro"/>
              <a:cs typeface="Myriad Pro"/>
            </a:endParaRPr>
          </a:p>
          <a:p>
            <a:pPr>
              <a:spcAft>
                <a:spcPts val="1200"/>
              </a:spcAft>
            </a:pPr>
            <a:r>
              <a:rPr lang="fr-FR" dirty="0" err="1">
                <a:latin typeface="Myriad Pro"/>
                <a:cs typeface="Myriad Pro"/>
              </a:rPr>
              <a:t>Who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is</a:t>
            </a:r>
            <a:r>
              <a:rPr lang="fr-FR" dirty="0">
                <a:latin typeface="Myriad Pro"/>
                <a:cs typeface="Myriad Pro"/>
              </a:rPr>
              <a:t> Focus </a:t>
            </a:r>
            <a:r>
              <a:rPr lang="fr-FR" dirty="0" err="1">
                <a:latin typeface="Myriad Pro"/>
                <a:cs typeface="Myriad Pro"/>
              </a:rPr>
              <a:t>Strategies</a:t>
            </a:r>
            <a:r>
              <a:rPr lang="fr-FR" dirty="0">
                <a:latin typeface="Myriad Pro"/>
                <a:cs typeface="Myriad Pro"/>
              </a:rPr>
              <a:t>?</a:t>
            </a:r>
          </a:p>
          <a:p>
            <a:pPr>
              <a:spcAft>
                <a:spcPts val="1200"/>
              </a:spcAft>
            </a:pPr>
            <a:r>
              <a:rPr lang="fr-FR" dirty="0" err="1">
                <a:latin typeface="Myriad Pro"/>
                <a:cs typeface="Myriad Pro"/>
              </a:rPr>
              <a:t>What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Does</a:t>
            </a:r>
            <a:r>
              <a:rPr lang="fr-FR" dirty="0">
                <a:latin typeface="Myriad Pro"/>
                <a:cs typeface="Myriad Pro"/>
              </a:rPr>
              <a:t> Racial </a:t>
            </a:r>
            <a:r>
              <a:rPr lang="fr-FR" dirty="0" err="1">
                <a:latin typeface="Myriad Pro"/>
                <a:cs typeface="Myriad Pro"/>
              </a:rPr>
              <a:t>Disparity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Mean</a:t>
            </a:r>
            <a:r>
              <a:rPr lang="fr-FR" dirty="0">
                <a:latin typeface="Myriad Pro"/>
                <a:cs typeface="Myriad Pro"/>
              </a:rPr>
              <a:t>?</a:t>
            </a:r>
          </a:p>
          <a:p>
            <a:pPr>
              <a:spcAft>
                <a:spcPts val="1200"/>
              </a:spcAft>
            </a:pPr>
            <a:r>
              <a:rPr lang="fr-FR" dirty="0" err="1">
                <a:latin typeface="Myriad Pro"/>
                <a:cs typeface="Myriad Pro"/>
              </a:rPr>
              <a:t>Why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Investigate</a:t>
            </a:r>
            <a:r>
              <a:rPr lang="fr-FR" dirty="0">
                <a:latin typeface="Myriad Pro"/>
                <a:cs typeface="Myriad Pro"/>
              </a:rPr>
              <a:t> Racial </a:t>
            </a:r>
            <a:r>
              <a:rPr lang="fr-FR" dirty="0" err="1">
                <a:latin typeface="Myriad Pro"/>
                <a:cs typeface="Myriad Pro"/>
              </a:rPr>
              <a:t>Disparities</a:t>
            </a:r>
            <a:r>
              <a:rPr lang="fr-FR" dirty="0">
                <a:latin typeface="Myriad Pro"/>
                <a:cs typeface="Myriad Pro"/>
              </a:rPr>
              <a:t>?</a:t>
            </a:r>
          </a:p>
          <a:p>
            <a:pPr>
              <a:spcAft>
                <a:spcPts val="1200"/>
              </a:spcAft>
            </a:pPr>
            <a:r>
              <a:rPr lang="fr-FR" dirty="0" err="1">
                <a:latin typeface="Myriad Pro"/>
                <a:cs typeface="Myriad Pro"/>
              </a:rPr>
              <a:t>Where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Might</a:t>
            </a:r>
            <a:r>
              <a:rPr lang="fr-FR" dirty="0">
                <a:latin typeface="Myriad Pro"/>
                <a:cs typeface="Myriad Pro"/>
              </a:rPr>
              <a:t> Racial </a:t>
            </a:r>
            <a:r>
              <a:rPr lang="fr-FR" dirty="0" err="1">
                <a:latin typeface="Myriad Pro"/>
                <a:cs typeface="Myriad Pro"/>
              </a:rPr>
              <a:t>Disparities</a:t>
            </a:r>
            <a:r>
              <a:rPr lang="fr-FR" dirty="0">
                <a:latin typeface="Myriad Pro"/>
                <a:cs typeface="Myriad Pro"/>
              </a:rPr>
              <a:t> in the </a:t>
            </a:r>
            <a:r>
              <a:rPr lang="fr-FR" dirty="0" err="1">
                <a:latin typeface="Myriad Pro"/>
                <a:cs typeface="Myriad Pro"/>
              </a:rPr>
              <a:t>Homeless</a:t>
            </a:r>
            <a:r>
              <a:rPr lang="fr-FR" dirty="0">
                <a:latin typeface="Myriad Pro"/>
                <a:cs typeface="Myriad Pro"/>
              </a:rPr>
              <a:t> System </a:t>
            </a:r>
            <a:r>
              <a:rPr lang="fr-FR" dirty="0" err="1">
                <a:latin typeface="Myriad Pro"/>
                <a:cs typeface="Myriad Pro"/>
              </a:rPr>
              <a:t>Happen</a:t>
            </a:r>
            <a:r>
              <a:rPr lang="fr-FR" dirty="0">
                <a:latin typeface="Myriad Pro"/>
                <a:cs typeface="Myriad Pro"/>
              </a:rPr>
              <a:t>?</a:t>
            </a:r>
          </a:p>
          <a:p>
            <a:pPr>
              <a:spcAft>
                <a:spcPts val="1200"/>
              </a:spcAft>
            </a:pPr>
            <a:r>
              <a:rPr lang="fr-FR" dirty="0" err="1">
                <a:latin typeface="Myriad Pro"/>
                <a:cs typeface="Myriad Pro"/>
              </a:rPr>
              <a:t>What</a:t>
            </a:r>
            <a:r>
              <a:rPr lang="fr-FR" dirty="0">
                <a:latin typeface="Myriad Pro"/>
                <a:cs typeface="Myriad Pro"/>
              </a:rPr>
              <a:t> Can </a:t>
            </a:r>
            <a:r>
              <a:rPr lang="fr-FR" dirty="0" err="1">
                <a:latin typeface="Myriad Pro"/>
                <a:cs typeface="Myriad Pro"/>
              </a:rPr>
              <a:t>We</a:t>
            </a:r>
            <a:r>
              <a:rPr lang="fr-FR" dirty="0">
                <a:latin typeface="Myriad Pro"/>
                <a:cs typeface="Myriad Pro"/>
              </a:rPr>
              <a:t> Do About </a:t>
            </a:r>
            <a:r>
              <a:rPr lang="fr-FR" dirty="0" err="1">
                <a:latin typeface="Myriad Pro"/>
                <a:cs typeface="Myriad Pro"/>
              </a:rPr>
              <a:t>Disparities</a:t>
            </a:r>
            <a:r>
              <a:rPr lang="fr-FR" dirty="0">
                <a:latin typeface="Myriad Pro"/>
                <a:cs typeface="Myriad Pro"/>
              </a:rPr>
              <a:t> (aka Policy Implications)?</a:t>
            </a:r>
          </a:p>
          <a:p>
            <a:endParaRPr lang="fr-FR" dirty="0">
              <a:latin typeface="Myriad Pro"/>
              <a:cs typeface="Myriad Pro"/>
            </a:endParaRPr>
          </a:p>
          <a:p>
            <a:endParaRPr lang="en-US" dirty="0">
              <a:latin typeface="Myriad Pro"/>
              <a:cs typeface="Myriad Pro"/>
            </a:endParaRPr>
          </a:p>
          <a:p>
            <a:endParaRPr lang="fr-FR" sz="1600" dirty="0">
              <a:latin typeface="Myriad Pro"/>
              <a:cs typeface="Myriad Pro"/>
            </a:endParaRPr>
          </a:p>
          <a:p>
            <a:pPr marL="285750" indent="-285750">
              <a:buClr>
                <a:srgbClr val="004379"/>
              </a:buClr>
              <a:buFont typeface="Arial"/>
              <a:buChar char="•"/>
            </a:pPr>
            <a:endParaRPr lang="fr-FR" sz="1600" dirty="0">
              <a:latin typeface="Myriad Pro"/>
              <a:cs typeface="Myriad Pro"/>
            </a:endParaRPr>
          </a:p>
          <a:p>
            <a:pPr marL="285750" indent="-285750">
              <a:buClr>
                <a:srgbClr val="004379"/>
              </a:buClr>
              <a:buFont typeface="Arial"/>
              <a:buChar char="•"/>
            </a:pPr>
            <a:endParaRPr lang="fr-FR" sz="1600" dirty="0">
              <a:latin typeface="Myriad Pro"/>
              <a:cs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4610" y="853864"/>
            <a:ext cx="4267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4379"/>
                </a:solidFill>
                <a:latin typeface="Myriad Pro"/>
                <a:cs typeface="Myriad Pro"/>
              </a:rPr>
              <a:t>Investigating Racial Disparities in the Homeless System and Considering Implications for Policy</a:t>
            </a:r>
          </a:p>
          <a:p>
            <a:pPr algn="r"/>
            <a:r>
              <a:rPr lang="en-US" sz="1400" b="1" dirty="0">
                <a:latin typeface="Myriad Pro"/>
                <a:cs typeface="Myriad Pro"/>
              </a:rPr>
              <a:t>Tracy Bennett and Genevieve Williamson</a:t>
            </a:r>
          </a:p>
          <a:p>
            <a:pPr algn="r"/>
            <a:endParaRPr lang="en-US" sz="1400" b="1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679416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5831" y="1767378"/>
            <a:ext cx="7280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379"/>
                </a:solidFill>
                <a:latin typeface="Myriad Pro"/>
                <a:cs typeface="Myriad Pro"/>
              </a:rPr>
              <a:t>Racial Disparities in RRH 250 Program Outcomes</a:t>
            </a:r>
            <a:endParaRPr lang="en-US" dirty="0">
              <a:latin typeface="Myriad Pro"/>
              <a:cs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4610" y="853864"/>
            <a:ext cx="4267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4379"/>
                </a:solidFill>
                <a:latin typeface="Myriad Pro"/>
                <a:cs typeface="Myriad Pro"/>
              </a:rPr>
              <a:t>Investigating Racial Disparities in the Homeless System and Considering Implications for Policy</a:t>
            </a:r>
          </a:p>
          <a:p>
            <a:pPr algn="r"/>
            <a:r>
              <a:rPr lang="en-US" sz="1400" b="1" dirty="0">
                <a:latin typeface="Myriad Pro"/>
                <a:cs typeface="Myriad Pro"/>
              </a:rPr>
              <a:t>Tracy Bennett and Genevieve Williamson</a:t>
            </a:r>
          </a:p>
          <a:p>
            <a:pPr algn="r"/>
            <a:endParaRPr lang="en-US" sz="1400" b="1" dirty="0">
              <a:latin typeface="Myriad Pro"/>
              <a:cs typeface="Myriad Pro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EC1895A-40DB-4FEB-9854-F6B127F64F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937676"/>
              </p:ext>
            </p:extLst>
          </p:nvPr>
        </p:nvGraphicFramePr>
        <p:xfrm>
          <a:off x="486888" y="2844595"/>
          <a:ext cx="8110847" cy="3639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36862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5831" y="1584617"/>
            <a:ext cx="7280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379"/>
                </a:solidFill>
                <a:latin typeface="Myriad Pro"/>
                <a:cs typeface="Myriad Pro"/>
              </a:rPr>
              <a:t>Racial Disparities in RRH 250 Program Outcomes</a:t>
            </a:r>
            <a:endParaRPr lang="en-US" dirty="0">
              <a:latin typeface="Myriad Pro"/>
              <a:cs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4610" y="853864"/>
            <a:ext cx="4267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4379"/>
                </a:solidFill>
                <a:latin typeface="Myriad Pro"/>
                <a:cs typeface="Myriad Pro"/>
              </a:rPr>
              <a:t>Investigating Racial Disparities in the Homeless System and Considering Implications for Policy</a:t>
            </a:r>
          </a:p>
          <a:p>
            <a:pPr algn="r"/>
            <a:r>
              <a:rPr lang="en-US" sz="1400" b="1" dirty="0">
                <a:latin typeface="Myriad Pro"/>
                <a:cs typeface="Myriad Pro"/>
              </a:rPr>
              <a:t>Tracy Bennett and Genevieve Williamson</a:t>
            </a:r>
          </a:p>
          <a:p>
            <a:pPr algn="r"/>
            <a:endParaRPr lang="en-US" sz="1400" b="1" dirty="0">
              <a:latin typeface="Myriad Pro"/>
              <a:cs typeface="Myriad Pro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08370D7-6EF9-4DE2-B3E7-B0B316570A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4951048"/>
              </p:ext>
            </p:extLst>
          </p:nvPr>
        </p:nvGraphicFramePr>
        <p:xfrm>
          <a:off x="1045029" y="2874852"/>
          <a:ext cx="7130849" cy="3490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43732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5831" y="1837116"/>
            <a:ext cx="72800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379"/>
                </a:solidFill>
                <a:latin typeface="Myriad Pro"/>
                <a:cs typeface="Myriad Pro"/>
              </a:rPr>
              <a:t>Key Takeaways</a:t>
            </a:r>
          </a:p>
          <a:p>
            <a:endParaRPr lang="en-US" dirty="0">
              <a:latin typeface="Myriad Pro"/>
              <a:cs typeface="Myriad Pro"/>
            </a:endParaRPr>
          </a:p>
          <a:p>
            <a:r>
              <a:rPr lang="en-US" dirty="0">
                <a:latin typeface="Myriad Pro"/>
                <a:cs typeface="Myriad Pro"/>
              </a:rPr>
              <a:t>Complex Issue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yriad Pro"/>
                <a:cs typeface="Myriad Pro"/>
              </a:rPr>
              <a:t>Look for patterns of disparity in data beyond rate of homelessness in the community</a:t>
            </a:r>
          </a:p>
          <a:p>
            <a:endParaRPr lang="en-US" dirty="0">
              <a:latin typeface="Myriad Pro"/>
              <a:cs typeface="Myriad Pro"/>
            </a:endParaRPr>
          </a:p>
          <a:p>
            <a:r>
              <a:rPr lang="en-US" dirty="0">
                <a:latin typeface="Myriad Pro"/>
                <a:cs typeface="Myriad Pro"/>
              </a:rPr>
              <a:t>Efforts to end homelessness must address racial disparities thoughtfully to address the specific policies &amp; practices that are creating the disparities</a:t>
            </a:r>
          </a:p>
          <a:p>
            <a:endParaRPr lang="en-US" dirty="0">
              <a:latin typeface="Myriad Pro"/>
              <a:cs typeface="Myriad Pro"/>
            </a:endParaRPr>
          </a:p>
          <a:p>
            <a:r>
              <a:rPr lang="en-US" dirty="0">
                <a:latin typeface="Myriad Pro"/>
                <a:cs typeface="Myriad Pro"/>
              </a:rPr>
              <a:t>Systems and programs that serve people experiencing homelessness should monitor their service use and outcomes data to eliminate disparities in the way services are provided</a:t>
            </a:r>
            <a:endParaRPr lang="fr-FR" dirty="0">
              <a:latin typeface="Myriad Pro"/>
              <a:cs typeface="Myriad Pro"/>
            </a:endParaRPr>
          </a:p>
          <a:p>
            <a:br>
              <a:rPr lang="fr-FR" sz="1600" dirty="0">
                <a:latin typeface="Myriad Pro"/>
                <a:cs typeface="Myriad Pro"/>
              </a:rPr>
            </a:br>
            <a:endParaRPr lang="fr-FR" sz="1600" dirty="0">
              <a:latin typeface="Myriad Pro"/>
              <a:cs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4610" y="853864"/>
            <a:ext cx="4267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4379"/>
                </a:solidFill>
                <a:latin typeface="Myriad Pro"/>
                <a:cs typeface="Myriad Pro"/>
              </a:rPr>
              <a:t>Investigating Racial Disparities in the Homeless System and Considering Implications for Policy</a:t>
            </a:r>
          </a:p>
          <a:p>
            <a:pPr algn="r"/>
            <a:r>
              <a:rPr lang="en-US" sz="1400" b="1" dirty="0">
                <a:latin typeface="Myriad Pro"/>
                <a:cs typeface="Myriad Pro"/>
              </a:rPr>
              <a:t>Tracy Bennett and Genevieve Williamson</a:t>
            </a:r>
          </a:p>
          <a:p>
            <a:pPr algn="r"/>
            <a:endParaRPr lang="en-US" sz="1400" b="1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257974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5831" y="1837116"/>
            <a:ext cx="728004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379"/>
                </a:solidFill>
                <a:latin typeface="Myriad Pro"/>
                <a:cs typeface="Myriad Pro"/>
              </a:rPr>
              <a:t>Focus Strategies</a:t>
            </a:r>
          </a:p>
          <a:p>
            <a:endParaRPr lang="en-US" dirty="0">
              <a:latin typeface="Myriad Pro"/>
              <a:cs typeface="Myriad Pro"/>
            </a:endParaRPr>
          </a:p>
          <a:p>
            <a:r>
              <a:rPr lang="fr-FR" dirty="0">
                <a:latin typeface="Myriad Pro"/>
                <a:cs typeface="Myriad Pro"/>
              </a:rPr>
              <a:t>Support </a:t>
            </a:r>
            <a:r>
              <a:rPr lang="fr-FR" dirty="0" err="1">
                <a:latin typeface="Myriad Pro"/>
                <a:cs typeface="Myriad Pro"/>
              </a:rPr>
              <a:t>communities</a:t>
            </a:r>
            <a:r>
              <a:rPr lang="fr-FR" dirty="0">
                <a:latin typeface="Myriad Pro"/>
                <a:cs typeface="Myriad Pro"/>
              </a:rPr>
              <a:t> to end </a:t>
            </a:r>
            <a:r>
              <a:rPr lang="fr-FR" dirty="0" err="1">
                <a:latin typeface="Myriad Pro"/>
                <a:cs typeface="Myriad Pro"/>
              </a:rPr>
              <a:t>homelessness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through</a:t>
            </a:r>
            <a:r>
              <a:rPr lang="fr-FR" dirty="0">
                <a:latin typeface="Myriad Pro"/>
                <a:cs typeface="Myriad Pro"/>
              </a:rPr>
              <a:t> smart system design and </a:t>
            </a:r>
            <a:r>
              <a:rPr lang="fr-FR" dirty="0" err="1">
                <a:latin typeface="Myriad Pro"/>
                <a:cs typeface="Myriad Pro"/>
              </a:rPr>
              <a:t>analytics</a:t>
            </a:r>
            <a:endParaRPr lang="fr-FR" dirty="0">
              <a:latin typeface="Myriad Pro"/>
              <a:cs typeface="Myriad Pro"/>
            </a:endParaRPr>
          </a:p>
          <a:p>
            <a:endParaRPr lang="fr-FR" dirty="0">
              <a:latin typeface="Myriad Pro"/>
              <a:cs typeface="Myriad Pro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Myriad Pro"/>
                <a:cs typeface="Myriad Pro"/>
              </a:rPr>
              <a:t>System planning and performance </a:t>
            </a:r>
            <a:r>
              <a:rPr lang="fr-FR" dirty="0" err="1">
                <a:latin typeface="Myriad Pro"/>
                <a:cs typeface="Myriad Pro"/>
              </a:rPr>
              <a:t>measurement</a:t>
            </a:r>
            <a:endParaRPr lang="fr-FR" dirty="0">
              <a:latin typeface="Myriad Pro"/>
              <a:cs typeface="Myriad Pro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 err="1">
                <a:latin typeface="Myriad Pro"/>
                <a:cs typeface="Myriad Pro"/>
              </a:rPr>
              <a:t>Coordinated</a:t>
            </a:r>
            <a:r>
              <a:rPr lang="fr-FR" dirty="0">
                <a:latin typeface="Myriad Pro"/>
                <a:cs typeface="Myriad Pro"/>
              </a:rPr>
              <a:t> entry design and </a:t>
            </a:r>
            <a:r>
              <a:rPr lang="fr-FR" dirty="0" err="1">
                <a:latin typeface="Myriad Pro"/>
                <a:cs typeface="Myriad Pro"/>
              </a:rPr>
              <a:t>assessment</a:t>
            </a:r>
            <a:endParaRPr lang="fr-FR" dirty="0">
              <a:latin typeface="Myriad Pro"/>
              <a:cs typeface="Myriad Pro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 err="1">
                <a:latin typeface="Myriad Pro"/>
                <a:cs typeface="Myriad Pro"/>
              </a:rPr>
              <a:t>Disparities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analysis</a:t>
            </a:r>
            <a:endParaRPr lang="fr-FR" dirty="0">
              <a:latin typeface="Myriad Pro"/>
              <a:cs typeface="Myriad Pro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Myriad Pro"/>
                <a:cs typeface="Myriad Pro"/>
              </a:rPr>
              <a:t>Program </a:t>
            </a:r>
            <a:r>
              <a:rPr lang="fr-FR" dirty="0" err="1">
                <a:latin typeface="Myriad Pro"/>
                <a:cs typeface="Myriad Pro"/>
              </a:rPr>
              <a:t>evaluation</a:t>
            </a:r>
            <a:endParaRPr lang="fr-FR" dirty="0">
              <a:latin typeface="Myriad Pro"/>
              <a:cs typeface="Myriad Pro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 err="1">
                <a:latin typeface="Myriad Pro"/>
                <a:cs typeface="Myriad Pro"/>
              </a:rPr>
              <a:t>Supportive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housing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development</a:t>
            </a:r>
            <a:r>
              <a:rPr lang="fr-FR" dirty="0">
                <a:latin typeface="Myriad Pro"/>
                <a:cs typeface="Myriad Pro"/>
              </a:rPr>
              <a:t> assistance</a:t>
            </a:r>
          </a:p>
          <a:p>
            <a:pPr marL="285750" indent="-285750">
              <a:spcAft>
                <a:spcPts val="600"/>
              </a:spcAft>
              <a:buClr>
                <a:srgbClr val="004379"/>
              </a:buClr>
              <a:buFont typeface="Arial"/>
              <a:buChar char="•"/>
            </a:pPr>
            <a:endParaRPr lang="fr-FR" sz="1600" dirty="0">
              <a:latin typeface="Myriad Pro"/>
              <a:cs typeface="Myriad Pro"/>
            </a:endParaRPr>
          </a:p>
          <a:p>
            <a:endParaRPr lang="en-US" dirty="0">
              <a:latin typeface="Myriad Pro"/>
              <a:cs typeface="Myriad Pro"/>
            </a:endParaRPr>
          </a:p>
          <a:p>
            <a:endParaRPr lang="en-US" dirty="0">
              <a:latin typeface="Myriad Pro"/>
              <a:cs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4610" y="853864"/>
            <a:ext cx="4267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4379"/>
                </a:solidFill>
                <a:latin typeface="Myriad Pro"/>
                <a:cs typeface="Myriad Pro"/>
              </a:rPr>
              <a:t>Investigating Racial Disparities in the Homeless System and Considering Implications for Policy</a:t>
            </a:r>
          </a:p>
          <a:p>
            <a:pPr algn="r"/>
            <a:r>
              <a:rPr lang="en-US" sz="1400" b="1" dirty="0">
                <a:latin typeface="Myriad Pro"/>
                <a:cs typeface="Myriad Pro"/>
              </a:rPr>
              <a:t>Tracy Bennett and Genevieve Williamson</a:t>
            </a:r>
          </a:p>
          <a:p>
            <a:pPr algn="r"/>
            <a:endParaRPr lang="en-US" sz="1400" b="1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803683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5831" y="1837116"/>
            <a:ext cx="728004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379"/>
                </a:solidFill>
                <a:latin typeface="Myriad Pro"/>
                <a:cs typeface="Myriad Pro"/>
              </a:rPr>
              <a:t>What Does “Racial Disparity” Mean?</a:t>
            </a:r>
          </a:p>
          <a:p>
            <a:endParaRPr lang="en-US" dirty="0">
              <a:latin typeface="Myriad Pro"/>
              <a:cs typeface="Myriad Pro"/>
            </a:endParaRPr>
          </a:p>
          <a:p>
            <a:r>
              <a:rPr lang="en-US" b="1" dirty="0"/>
              <a:t>disparity</a:t>
            </a:r>
            <a:r>
              <a:rPr lang="en-US" dirty="0"/>
              <a:t> noun, plural </a:t>
            </a:r>
            <a:r>
              <a:rPr lang="en-US" b="1" dirty="0"/>
              <a:t>disparities</a:t>
            </a:r>
            <a:r>
              <a:rPr lang="en-US" dirty="0"/>
              <a:t> ECONOMICS. </a:t>
            </a:r>
            <a:r>
              <a:rPr lang="en-US" b="1" i="1" dirty="0"/>
              <a:t>a situation in which two or more things are not equal or similar, especially when this is thought to be unfair</a:t>
            </a:r>
            <a:r>
              <a:rPr lang="en-US" dirty="0"/>
              <a:t>*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Discrepancy, inconsistency, imbalance, a great difference</a:t>
            </a:r>
          </a:p>
          <a:p>
            <a:endParaRPr lang="en-US" dirty="0">
              <a:latin typeface="Myriad Pro"/>
            </a:endParaRPr>
          </a:p>
          <a:p>
            <a:endParaRPr lang="en-US" baseline="30000" dirty="0"/>
          </a:p>
          <a:p>
            <a:r>
              <a:rPr lang="en-US" dirty="0"/>
              <a:t> </a:t>
            </a:r>
            <a:endParaRPr lang="en-US" dirty="0">
              <a:latin typeface="Myriad Pro"/>
              <a:cs typeface="Myriad Pro"/>
            </a:endParaRPr>
          </a:p>
          <a:p>
            <a:r>
              <a:rPr lang="en-US" sz="1400" dirty="0"/>
              <a:t>*https://dictionary.cambridge.org/us/dictionary/english/disparity</a:t>
            </a:r>
          </a:p>
          <a:p>
            <a:endParaRPr lang="en-US" dirty="0">
              <a:latin typeface="Myriad Pro"/>
              <a:cs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4610" y="853864"/>
            <a:ext cx="4267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4379"/>
                </a:solidFill>
                <a:latin typeface="Myriad Pro"/>
                <a:cs typeface="Myriad Pro"/>
              </a:rPr>
              <a:t>Investigating Racial Disparities in the Homeless System and Considering Implications for Policy</a:t>
            </a:r>
          </a:p>
          <a:p>
            <a:pPr algn="r"/>
            <a:r>
              <a:rPr lang="en-US" sz="1400" b="1" dirty="0">
                <a:latin typeface="Myriad Pro"/>
                <a:cs typeface="Myriad Pro"/>
              </a:rPr>
              <a:t>Tracy Bennett and Genevieve Williamson</a:t>
            </a:r>
          </a:p>
          <a:p>
            <a:pPr algn="r"/>
            <a:endParaRPr lang="en-US" sz="1400" b="1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442213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1976" y="1486053"/>
            <a:ext cx="728004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379"/>
                </a:solidFill>
                <a:latin typeface="Myriad Pro"/>
                <a:cs typeface="Myriad Pro"/>
              </a:rPr>
              <a:t>Why Investigate Racial Disparities?</a:t>
            </a:r>
          </a:p>
          <a:p>
            <a:endParaRPr lang="en-US" dirty="0">
              <a:latin typeface="Myriad Pro"/>
              <a:cs typeface="Myriad Pro"/>
            </a:endParaRPr>
          </a:p>
          <a:p>
            <a:r>
              <a:rPr lang="fr-FR" dirty="0">
                <a:latin typeface="Myriad Pro"/>
                <a:cs typeface="Myriad Pro"/>
              </a:rPr>
              <a:t>Most </a:t>
            </a:r>
            <a:r>
              <a:rPr lang="fr-FR" dirty="0" err="1">
                <a:latin typeface="Myriad Pro"/>
                <a:cs typeface="Myriad Pro"/>
              </a:rPr>
              <a:t>minority</a:t>
            </a:r>
            <a:r>
              <a:rPr lang="fr-FR" dirty="0">
                <a:latin typeface="Myriad Pro"/>
                <a:cs typeface="Myriad Pro"/>
              </a:rPr>
              <a:t> groups in the United States </a:t>
            </a:r>
            <a:r>
              <a:rPr lang="fr-FR" dirty="0" err="1">
                <a:latin typeface="Myriad Pro"/>
                <a:cs typeface="Myriad Pro"/>
              </a:rPr>
              <a:t>experience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homelessness</a:t>
            </a:r>
            <a:r>
              <a:rPr lang="fr-FR" dirty="0">
                <a:latin typeface="Myriad Pro"/>
                <a:cs typeface="Myriad Pro"/>
              </a:rPr>
              <a:t> at </a:t>
            </a:r>
            <a:r>
              <a:rPr lang="fr-FR" dirty="0" err="1">
                <a:latin typeface="Myriad Pro"/>
                <a:cs typeface="Myriad Pro"/>
              </a:rPr>
              <a:t>higher</a:t>
            </a:r>
            <a:r>
              <a:rPr lang="fr-FR" dirty="0">
                <a:latin typeface="Myriad Pro"/>
                <a:cs typeface="Myriad Pro"/>
              </a:rPr>
              <a:t> rates </a:t>
            </a:r>
            <a:r>
              <a:rPr lang="fr-FR" dirty="0" err="1">
                <a:latin typeface="Myriad Pro"/>
                <a:cs typeface="Myriad Pro"/>
              </a:rPr>
              <a:t>than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Whites</a:t>
            </a:r>
            <a:r>
              <a:rPr lang="fr-FR" dirty="0">
                <a:latin typeface="Myriad Pro"/>
                <a:cs typeface="Myriad Pro"/>
              </a:rPr>
              <a:t>, and </a:t>
            </a:r>
            <a:r>
              <a:rPr lang="fr-FR" dirty="0" err="1">
                <a:latin typeface="Myriad Pro"/>
                <a:cs typeface="Myriad Pro"/>
              </a:rPr>
              <a:t>therefore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make</a:t>
            </a:r>
            <a:r>
              <a:rPr lang="fr-FR" dirty="0">
                <a:latin typeface="Myriad Pro"/>
                <a:cs typeface="Myriad Pro"/>
              </a:rPr>
              <a:t> up a </a:t>
            </a:r>
            <a:r>
              <a:rPr lang="fr-FR" dirty="0" err="1">
                <a:latin typeface="Myriad Pro"/>
                <a:cs typeface="Myriad Pro"/>
              </a:rPr>
              <a:t>disporportionate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share</a:t>
            </a:r>
            <a:r>
              <a:rPr lang="fr-FR" dirty="0">
                <a:latin typeface="Myriad Pro"/>
                <a:cs typeface="Myriad Pro"/>
              </a:rPr>
              <a:t> of the </a:t>
            </a:r>
            <a:r>
              <a:rPr lang="fr-FR" dirty="0" err="1">
                <a:latin typeface="Myriad Pro"/>
                <a:cs typeface="Myriad Pro"/>
              </a:rPr>
              <a:t>homeless</a:t>
            </a:r>
            <a:r>
              <a:rPr lang="fr-FR" dirty="0">
                <a:latin typeface="Myriad Pro"/>
                <a:cs typeface="Myriad Pro"/>
              </a:rPr>
              <a:t> population</a:t>
            </a:r>
          </a:p>
          <a:p>
            <a:endParaRPr lang="fr-FR" dirty="0">
              <a:latin typeface="Myriad Pro"/>
              <a:cs typeface="Myriad Pro"/>
            </a:endParaRPr>
          </a:p>
          <a:p>
            <a:pPr>
              <a:spcAft>
                <a:spcPts val="600"/>
              </a:spcAft>
              <a:buClr>
                <a:srgbClr val="004379"/>
              </a:buClr>
            </a:pPr>
            <a:r>
              <a:rPr lang="fr-FR" u="sng" dirty="0">
                <a:latin typeface="Myriad Pro"/>
                <a:cs typeface="Myriad Pro"/>
              </a:rPr>
              <a:t>Per 10,000 People*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Myriad Pro"/>
                <a:cs typeface="Myriad Pro"/>
              </a:rPr>
              <a:t>Pacific Islanders 		93.8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Myriad Pro"/>
                <a:cs typeface="Myriad Pro"/>
              </a:rPr>
              <a:t>African Americans 	52.1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Myriad Pro"/>
                <a:cs typeface="Myriad Pro"/>
              </a:rPr>
              <a:t>Native Americans		41.4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Myriad Pro"/>
                <a:cs typeface="Myriad Pro"/>
              </a:rPr>
              <a:t>Multiple Races		40.6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Myriad Pro"/>
                <a:cs typeface="Myriad Pro"/>
              </a:rPr>
              <a:t>Hispanic				20.2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Myriad Pro"/>
                <a:cs typeface="Myriad Pro"/>
              </a:rPr>
              <a:t>White				10.4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Myriad Pro"/>
                <a:cs typeface="Myriad Pro"/>
              </a:rPr>
              <a:t>Asian				  3.6</a:t>
            </a:r>
          </a:p>
          <a:p>
            <a:pPr algn="r"/>
            <a:r>
              <a:rPr lang="en-US" sz="1600" dirty="0">
                <a:latin typeface="Myriad Pro"/>
                <a:cs typeface="Myriad Pro"/>
              </a:rPr>
              <a:t>*2017 AHAR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94610" y="853864"/>
            <a:ext cx="4267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4379"/>
                </a:solidFill>
                <a:latin typeface="Myriad Pro"/>
                <a:cs typeface="Myriad Pro"/>
              </a:rPr>
              <a:t>Investigating Racial Disparities in the Homeless System and Considering Implications for Policy</a:t>
            </a:r>
          </a:p>
          <a:p>
            <a:pPr algn="r"/>
            <a:r>
              <a:rPr lang="en-US" sz="1400" b="1" dirty="0">
                <a:latin typeface="Myriad Pro"/>
                <a:cs typeface="Myriad Pro"/>
              </a:rPr>
              <a:t>Tracy Bennett and Genevieve Williamson</a:t>
            </a:r>
          </a:p>
          <a:p>
            <a:pPr algn="r"/>
            <a:endParaRPr lang="en-US" sz="1400" b="1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811213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5831" y="1701496"/>
            <a:ext cx="728004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379"/>
                </a:solidFill>
                <a:latin typeface="Myriad Pro"/>
                <a:cs typeface="Myriad Pro"/>
              </a:rPr>
              <a:t>Why Investigate Racial Disparities?</a:t>
            </a:r>
          </a:p>
          <a:p>
            <a:endParaRPr lang="en-US" dirty="0">
              <a:latin typeface="Myriad Pro"/>
              <a:cs typeface="Myriad Pro"/>
            </a:endParaRPr>
          </a:p>
          <a:p>
            <a:r>
              <a:rPr lang="fr-FR" dirty="0">
                <a:latin typeface="Myriad Pro"/>
                <a:cs typeface="Myriad Pro"/>
              </a:rPr>
              <a:t>To </a:t>
            </a:r>
            <a:r>
              <a:rPr lang="fr-FR" dirty="0" err="1">
                <a:latin typeface="Myriad Pro"/>
                <a:cs typeface="Myriad Pro"/>
              </a:rPr>
              <a:t>ensure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everyone</a:t>
            </a:r>
            <a:r>
              <a:rPr lang="fr-FR" dirty="0">
                <a:latin typeface="Myriad Pro"/>
                <a:cs typeface="Myriad Pro"/>
              </a:rPr>
              <a:t> has </a:t>
            </a:r>
            <a:r>
              <a:rPr lang="fr-FR" dirty="0" err="1">
                <a:latin typeface="Myriad Pro"/>
                <a:cs typeface="Myriad Pro"/>
              </a:rPr>
              <a:t>equal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access</a:t>
            </a:r>
            <a:r>
              <a:rPr lang="fr-FR" dirty="0">
                <a:latin typeface="Myriad Pro"/>
                <a:cs typeface="Myriad Pro"/>
              </a:rPr>
              <a:t> to </a:t>
            </a:r>
            <a:r>
              <a:rPr lang="fr-FR" dirty="0" err="1">
                <a:latin typeface="Myriad Pro"/>
                <a:cs typeface="Myriad Pro"/>
              </a:rPr>
              <a:t>homeless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systems</a:t>
            </a:r>
            <a:r>
              <a:rPr lang="fr-FR" dirty="0">
                <a:latin typeface="Myriad Pro"/>
                <a:cs typeface="Myriad Pro"/>
              </a:rPr>
              <a:t> and services and </a:t>
            </a:r>
            <a:r>
              <a:rPr lang="fr-FR" dirty="0" err="1">
                <a:latin typeface="Myriad Pro"/>
                <a:cs typeface="Myriad Pro"/>
              </a:rPr>
              <a:t>that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our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systems</a:t>
            </a:r>
            <a:r>
              <a:rPr lang="fr-FR" dirty="0">
                <a:latin typeface="Myriad Pro"/>
                <a:cs typeface="Myriad Pro"/>
              </a:rPr>
              <a:t> do not </a:t>
            </a:r>
            <a:r>
              <a:rPr lang="fr-FR" dirty="0" err="1">
                <a:latin typeface="Myriad Pro"/>
                <a:cs typeface="Myriad Pro"/>
              </a:rPr>
              <a:t>discriminate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based</a:t>
            </a:r>
            <a:r>
              <a:rPr lang="fr-FR" dirty="0">
                <a:latin typeface="Myriad Pro"/>
                <a:cs typeface="Myriad Pro"/>
              </a:rPr>
              <a:t> on race or </a:t>
            </a:r>
            <a:r>
              <a:rPr lang="fr-FR" dirty="0" err="1">
                <a:latin typeface="Myriad Pro"/>
                <a:cs typeface="Myriad Pro"/>
              </a:rPr>
              <a:t>ethnicity</a:t>
            </a:r>
            <a:endParaRPr lang="fr-FR" dirty="0">
              <a:latin typeface="Myriad Pro"/>
              <a:cs typeface="Myriad Pro"/>
            </a:endParaRPr>
          </a:p>
          <a:p>
            <a:endParaRPr lang="fr-FR" dirty="0">
              <a:latin typeface="Myriad Pro"/>
              <a:cs typeface="Myriad Pro"/>
            </a:endParaRPr>
          </a:p>
          <a:p>
            <a:r>
              <a:rPr lang="fr-FR" dirty="0" err="1">
                <a:latin typeface="Myriad Pro"/>
                <a:cs typeface="Myriad Pro"/>
              </a:rPr>
              <a:t>Homelessness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systems</a:t>
            </a:r>
            <a:r>
              <a:rPr lang="fr-FR" dirty="0">
                <a:latin typeface="Myriad Pro"/>
                <a:cs typeface="Myriad Pro"/>
              </a:rPr>
              <a:t> and providers must …. </a:t>
            </a:r>
            <a:r>
              <a:rPr lang="fr-FR" dirty="0" err="1">
                <a:latin typeface="Myriad Pro"/>
                <a:cs typeface="Myriad Pro"/>
              </a:rPr>
              <a:t>ensure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that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they</a:t>
            </a:r>
            <a:r>
              <a:rPr lang="fr-FR" dirty="0">
                <a:latin typeface="Myriad Pro"/>
                <a:cs typeface="Myriad Pro"/>
              </a:rPr>
              <a:t> are not </a:t>
            </a:r>
            <a:r>
              <a:rPr lang="fr-FR" dirty="0" err="1">
                <a:latin typeface="Myriad Pro"/>
                <a:cs typeface="Myriad Pro"/>
              </a:rPr>
              <a:t>perpetuating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that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inequality</a:t>
            </a:r>
            <a:r>
              <a:rPr lang="fr-FR" dirty="0">
                <a:latin typeface="Myriad Pro"/>
                <a:cs typeface="Myriad Pro"/>
              </a:rPr>
              <a:t>.  (NAEH blog, </a:t>
            </a:r>
            <a:r>
              <a:rPr lang="fr-FR" dirty="0" err="1">
                <a:latin typeface="Myriad Pro"/>
                <a:cs typeface="Myriad Pro"/>
              </a:rPr>
              <a:t>Addressing</a:t>
            </a:r>
            <a:r>
              <a:rPr lang="fr-FR" dirty="0">
                <a:latin typeface="Myriad Pro"/>
                <a:cs typeface="Myriad Pro"/>
              </a:rPr>
              <a:t> Racial </a:t>
            </a:r>
            <a:r>
              <a:rPr lang="fr-FR" dirty="0" err="1">
                <a:latin typeface="Myriad Pro"/>
                <a:cs typeface="Myriad Pro"/>
              </a:rPr>
              <a:t>Disparities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Among</a:t>
            </a:r>
            <a:r>
              <a:rPr lang="fr-FR" dirty="0">
                <a:latin typeface="Myriad Pro"/>
                <a:cs typeface="Myriad Pro"/>
              </a:rPr>
              <a:t> People </a:t>
            </a:r>
            <a:r>
              <a:rPr lang="fr-FR" dirty="0" err="1">
                <a:latin typeface="Myriad Pro"/>
                <a:cs typeface="Myriad Pro"/>
              </a:rPr>
              <a:t>Experiencing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Homelessness</a:t>
            </a:r>
            <a:r>
              <a:rPr lang="fr-FR" dirty="0">
                <a:latin typeface="Myriad Pro"/>
                <a:cs typeface="Myriad Pro"/>
              </a:rPr>
              <a:t>: Start </a:t>
            </a:r>
            <a:r>
              <a:rPr lang="fr-FR" dirty="0" err="1">
                <a:latin typeface="Myriad Pro"/>
                <a:cs typeface="Myriad Pro"/>
              </a:rPr>
              <a:t>With</a:t>
            </a:r>
            <a:r>
              <a:rPr lang="fr-FR" dirty="0">
                <a:latin typeface="Myriad Pro"/>
                <a:cs typeface="Myriad Pro"/>
              </a:rPr>
              <a:t> Data, August 8, 2018)</a:t>
            </a:r>
          </a:p>
          <a:p>
            <a:endParaRPr lang="fr-FR" dirty="0">
              <a:latin typeface="Myriad Pro"/>
              <a:cs typeface="Myriad Pro"/>
            </a:endParaRPr>
          </a:p>
          <a:p>
            <a:r>
              <a:rPr lang="fr-FR" dirty="0" err="1">
                <a:latin typeface="Myriad Pro"/>
                <a:cs typeface="Myriad Pro"/>
              </a:rPr>
              <a:t>Because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this</a:t>
            </a:r>
            <a:r>
              <a:rPr lang="fr-FR" dirty="0">
                <a:latin typeface="Myriad Pro"/>
                <a:cs typeface="Myriad Pro"/>
              </a:rPr>
              <a:t> issue </a:t>
            </a:r>
            <a:r>
              <a:rPr lang="fr-FR" dirty="0" err="1">
                <a:latin typeface="Myriad Pro"/>
                <a:cs typeface="Myriad Pro"/>
              </a:rPr>
              <a:t>is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so</a:t>
            </a:r>
            <a:r>
              <a:rPr lang="fr-FR" dirty="0">
                <a:latin typeface="Myriad Pro"/>
                <a:cs typeface="Myriad Pro"/>
              </a:rPr>
              <a:t> important, the 2018 NOFA made racial </a:t>
            </a:r>
            <a:r>
              <a:rPr lang="fr-FR" dirty="0" err="1">
                <a:latin typeface="Myriad Pro"/>
                <a:cs typeface="Myriad Pro"/>
              </a:rPr>
              <a:t>disparities</a:t>
            </a:r>
            <a:r>
              <a:rPr lang="fr-FR" dirty="0">
                <a:latin typeface="Myriad Pro"/>
                <a:cs typeface="Myriad Pro"/>
              </a:rPr>
              <a:t> a </a:t>
            </a:r>
            <a:r>
              <a:rPr lang="fr-FR" dirty="0" err="1">
                <a:latin typeface="Myriad Pro"/>
                <a:cs typeface="Myriad Pro"/>
              </a:rPr>
              <a:t>priority</a:t>
            </a:r>
            <a:r>
              <a:rPr lang="fr-FR" dirty="0">
                <a:latin typeface="Myriad Pro"/>
                <a:cs typeface="Myriad Pro"/>
              </a:rPr>
              <a:t>, </a:t>
            </a:r>
            <a:r>
              <a:rPr lang="fr-FR" dirty="0" err="1">
                <a:latin typeface="Myriad Pro"/>
                <a:cs typeface="Myriad Pro"/>
              </a:rPr>
              <a:t>incentivizing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CoCs</a:t>
            </a:r>
            <a:r>
              <a:rPr lang="fr-FR" dirty="0">
                <a:latin typeface="Myriad Pro"/>
                <a:cs typeface="Myriad Pro"/>
              </a:rPr>
              <a:t> to </a:t>
            </a:r>
            <a:r>
              <a:rPr lang="fr-FR" dirty="0" err="1">
                <a:latin typeface="Myriad Pro"/>
                <a:cs typeface="Myriad Pro"/>
              </a:rPr>
              <a:t>assess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their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systems</a:t>
            </a:r>
            <a:r>
              <a:rPr lang="fr-FR" dirty="0">
                <a:latin typeface="Myriad Pro"/>
                <a:cs typeface="Myriad Pro"/>
              </a:rPr>
              <a:t> for racial </a:t>
            </a:r>
            <a:r>
              <a:rPr lang="fr-FR" dirty="0" err="1">
                <a:latin typeface="Myriad Pro"/>
                <a:cs typeface="Myriad Pro"/>
              </a:rPr>
              <a:t>disparities</a:t>
            </a:r>
            <a:r>
              <a:rPr lang="fr-FR" dirty="0">
                <a:latin typeface="Myriad Pro"/>
                <a:cs typeface="Myriad Pro"/>
              </a:rPr>
              <a:t> and, if </a:t>
            </a:r>
            <a:r>
              <a:rPr lang="fr-FR" dirty="0" err="1">
                <a:latin typeface="Myriad Pro"/>
                <a:cs typeface="Myriad Pro"/>
              </a:rPr>
              <a:t>found</a:t>
            </a:r>
            <a:r>
              <a:rPr lang="fr-FR" dirty="0">
                <a:latin typeface="Myriad Pro"/>
                <a:cs typeface="Myriad Pro"/>
              </a:rPr>
              <a:t>, to </a:t>
            </a:r>
            <a:r>
              <a:rPr lang="fr-FR" dirty="0" err="1">
                <a:latin typeface="Myriad Pro"/>
                <a:cs typeface="Myriad Pro"/>
              </a:rPr>
              <a:t>develop</a:t>
            </a:r>
            <a:r>
              <a:rPr lang="fr-FR" dirty="0">
                <a:latin typeface="Myriad Pro"/>
                <a:cs typeface="Myriad Pro"/>
              </a:rPr>
              <a:t> action plans to </a:t>
            </a:r>
            <a:r>
              <a:rPr lang="fr-FR" dirty="0" err="1">
                <a:latin typeface="Myriad Pro"/>
                <a:cs typeface="Myriad Pro"/>
              </a:rPr>
              <a:t>address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them</a:t>
            </a:r>
            <a:endParaRPr lang="fr-FR" dirty="0">
              <a:latin typeface="Myriad Pro"/>
              <a:cs typeface="Myriad Pro"/>
            </a:endParaRPr>
          </a:p>
          <a:p>
            <a:pPr marL="285750" indent="-285750">
              <a:buClr>
                <a:srgbClr val="004379"/>
              </a:buClr>
              <a:buFont typeface="Arial"/>
              <a:buChar char="•"/>
            </a:pPr>
            <a:endParaRPr lang="fr-FR" sz="1600" dirty="0">
              <a:latin typeface="Myriad Pro"/>
              <a:cs typeface="Myriad Pro"/>
            </a:endParaRPr>
          </a:p>
          <a:p>
            <a:endParaRPr lang="en-US" dirty="0">
              <a:latin typeface="Myriad Pro"/>
              <a:cs typeface="Myriad Pro"/>
            </a:endParaRPr>
          </a:p>
          <a:p>
            <a:endParaRPr lang="en-US" dirty="0">
              <a:latin typeface="Myriad Pro"/>
              <a:cs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4610" y="853864"/>
            <a:ext cx="4267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4379"/>
                </a:solidFill>
                <a:latin typeface="Myriad Pro"/>
                <a:cs typeface="Myriad Pro"/>
              </a:rPr>
              <a:t>Investigating Racial Disparities in the Homeless System and Considering Implications for Policy</a:t>
            </a:r>
          </a:p>
          <a:p>
            <a:pPr algn="r"/>
            <a:r>
              <a:rPr lang="en-US" sz="1400" b="1" dirty="0">
                <a:latin typeface="Myriad Pro"/>
                <a:cs typeface="Myriad Pro"/>
              </a:rPr>
              <a:t>Tracy Bennett and Genevieve Williamson</a:t>
            </a:r>
          </a:p>
          <a:p>
            <a:pPr algn="r"/>
            <a:endParaRPr lang="en-US" sz="1400" b="1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84534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5831" y="1837116"/>
            <a:ext cx="728004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379"/>
                </a:solidFill>
                <a:latin typeface="Myriad Pro"/>
                <a:cs typeface="Myriad Pro"/>
              </a:rPr>
              <a:t>Where Might Racial Disparities in the Homeless System Happen?</a:t>
            </a:r>
          </a:p>
          <a:p>
            <a:endParaRPr lang="en-US" sz="3200" b="1" dirty="0">
              <a:solidFill>
                <a:srgbClr val="004379"/>
              </a:solidFill>
              <a:latin typeface="Myriad Pro"/>
              <a:cs typeface="Myriad Pro"/>
            </a:endParaRPr>
          </a:p>
          <a:p>
            <a:pPr>
              <a:buClr>
                <a:srgbClr val="004379"/>
              </a:buClr>
            </a:pPr>
            <a:r>
              <a:rPr lang="fr-FR" dirty="0" err="1">
                <a:latin typeface="Myriad Pro"/>
                <a:cs typeface="Myriad Pro"/>
              </a:rPr>
              <a:t>What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did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you</a:t>
            </a:r>
            <a:r>
              <a:rPr lang="fr-FR" dirty="0">
                <a:latin typeface="Myriad Pro"/>
                <a:cs typeface="Myriad Pro"/>
              </a:rPr>
              <a:t> tell HUD about </a:t>
            </a:r>
            <a:r>
              <a:rPr lang="fr-FR" dirty="0" err="1">
                <a:latin typeface="Myriad Pro"/>
                <a:cs typeface="Myriad Pro"/>
              </a:rPr>
              <a:t>your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CoC</a:t>
            </a:r>
            <a:r>
              <a:rPr lang="fr-FR" dirty="0">
                <a:latin typeface="Myriad Pro"/>
                <a:cs typeface="Myriad Pro"/>
              </a:rPr>
              <a:t>?</a:t>
            </a:r>
          </a:p>
          <a:p>
            <a:pPr>
              <a:buClr>
                <a:srgbClr val="004379"/>
              </a:buClr>
            </a:pPr>
            <a:endParaRPr lang="fr-FR" dirty="0">
              <a:latin typeface="Myriad Pro"/>
              <a:cs typeface="Myriad Pro"/>
            </a:endParaRPr>
          </a:p>
          <a:p>
            <a:pPr>
              <a:buClr>
                <a:srgbClr val="004379"/>
              </a:buClr>
            </a:pPr>
            <a:r>
              <a:rPr lang="fr-FR" dirty="0" err="1">
                <a:latin typeface="Myriad Pro"/>
                <a:cs typeface="Myriad Pro"/>
              </a:rPr>
              <a:t>Did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you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find</a:t>
            </a:r>
            <a:r>
              <a:rPr lang="fr-FR" dirty="0">
                <a:latin typeface="Myriad Pro"/>
                <a:cs typeface="Myriad Pro"/>
              </a:rPr>
              <a:t> </a:t>
            </a:r>
            <a:r>
              <a:rPr lang="fr-FR" dirty="0" err="1">
                <a:latin typeface="Myriad Pro"/>
                <a:cs typeface="Myriad Pro"/>
              </a:rPr>
              <a:t>disparities</a:t>
            </a:r>
            <a:r>
              <a:rPr lang="fr-FR" dirty="0">
                <a:latin typeface="Myriad Pro"/>
                <a:cs typeface="Myriad Pro"/>
              </a:rPr>
              <a:t>?</a:t>
            </a:r>
          </a:p>
          <a:p>
            <a:pPr>
              <a:buClr>
                <a:srgbClr val="004379"/>
              </a:buClr>
            </a:pPr>
            <a:endParaRPr lang="fr-FR" dirty="0">
              <a:latin typeface="Myriad Pro"/>
              <a:cs typeface="Myriad Pro"/>
            </a:endParaRPr>
          </a:p>
          <a:p>
            <a:endParaRPr lang="en-US" dirty="0">
              <a:latin typeface="Myriad Pro"/>
              <a:cs typeface="Myriad Pro"/>
            </a:endParaRPr>
          </a:p>
          <a:p>
            <a:endParaRPr lang="en-US" dirty="0">
              <a:latin typeface="Myriad Pro"/>
              <a:cs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4610" y="853864"/>
            <a:ext cx="4267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4379"/>
                </a:solidFill>
                <a:latin typeface="Myriad Pro"/>
                <a:cs typeface="Myriad Pro"/>
              </a:rPr>
              <a:t>Investigating Racial Disparities in the Homeless System and Considering Implications for Policy</a:t>
            </a:r>
          </a:p>
          <a:p>
            <a:pPr algn="r"/>
            <a:r>
              <a:rPr lang="en-US" sz="1400" b="1" dirty="0">
                <a:latin typeface="Myriad Pro"/>
                <a:cs typeface="Myriad Pro"/>
              </a:rPr>
              <a:t>Tracy Bennett and Genevieve Williamson</a:t>
            </a:r>
          </a:p>
          <a:p>
            <a:pPr algn="r"/>
            <a:endParaRPr lang="en-US" sz="1400" b="1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941140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3157" y="1716885"/>
            <a:ext cx="7280047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379"/>
                </a:solidFill>
                <a:latin typeface="Myriad Pro"/>
                <a:cs typeface="Myriad Pro"/>
              </a:rPr>
              <a:t>Where Might Racial Disparities in Homelessness Happen?</a:t>
            </a:r>
          </a:p>
          <a:p>
            <a:pPr>
              <a:buClr>
                <a:srgbClr val="004379"/>
              </a:buClr>
            </a:pPr>
            <a:endParaRPr lang="fr-FR" dirty="0">
              <a:latin typeface="Myriad Pro"/>
              <a:cs typeface="Myriad Pro"/>
            </a:endParaRPr>
          </a:p>
          <a:p>
            <a:pPr>
              <a:buClr>
                <a:srgbClr val="004379"/>
              </a:buClr>
            </a:pPr>
            <a:r>
              <a:rPr lang="fr-FR" dirty="0">
                <a:latin typeface="Myriad Pro"/>
                <a:cs typeface="Myriad Pro"/>
              </a:rPr>
              <a:t>Incidence of </a:t>
            </a:r>
            <a:r>
              <a:rPr lang="fr-FR" dirty="0" err="1">
                <a:latin typeface="Myriad Pro"/>
                <a:cs typeface="Myriad Pro"/>
              </a:rPr>
              <a:t>Homelessness</a:t>
            </a:r>
            <a:endParaRPr lang="fr-FR" dirty="0">
              <a:latin typeface="Myriad Pro"/>
              <a:cs typeface="Myriad Pro"/>
            </a:endParaRPr>
          </a:p>
          <a:p>
            <a:pPr>
              <a:buClr>
                <a:srgbClr val="004379"/>
              </a:buClr>
            </a:pPr>
            <a:endParaRPr lang="fr-FR" dirty="0">
              <a:latin typeface="Myriad Pro"/>
              <a:cs typeface="Myriad Pro"/>
            </a:endParaRPr>
          </a:p>
          <a:p>
            <a:pPr>
              <a:buClr>
                <a:srgbClr val="004379"/>
              </a:buClr>
            </a:pPr>
            <a:r>
              <a:rPr lang="fr-FR" dirty="0" err="1">
                <a:latin typeface="Myriad Pro"/>
                <a:cs typeface="Myriad Pro"/>
              </a:rPr>
              <a:t>Coordinated</a:t>
            </a:r>
            <a:r>
              <a:rPr lang="fr-FR" dirty="0">
                <a:latin typeface="Myriad Pro"/>
                <a:cs typeface="Myriad Pro"/>
              </a:rPr>
              <a:t> Entry</a:t>
            </a:r>
          </a:p>
          <a:p>
            <a:pPr marL="285750" indent="-285750">
              <a:buClr>
                <a:srgbClr val="004379"/>
              </a:buClr>
              <a:buFont typeface="Arial"/>
              <a:buChar char="•"/>
            </a:pPr>
            <a:endParaRPr lang="fr-FR" dirty="0">
              <a:latin typeface="Myriad Pro"/>
              <a:cs typeface="Myriad Pro"/>
            </a:endParaRPr>
          </a:p>
          <a:p>
            <a:pPr>
              <a:buClr>
                <a:srgbClr val="004379"/>
              </a:buClr>
            </a:pPr>
            <a:r>
              <a:rPr lang="fr-FR" dirty="0" err="1">
                <a:latin typeface="Myriad Pro"/>
                <a:cs typeface="Myriad Pro"/>
              </a:rPr>
              <a:t>Outcome</a:t>
            </a:r>
            <a:r>
              <a:rPr lang="fr-FR" dirty="0">
                <a:latin typeface="Myriad Pro"/>
                <a:cs typeface="Myriad Pro"/>
              </a:rPr>
              <a:t> of </a:t>
            </a:r>
            <a:r>
              <a:rPr lang="fr-FR" dirty="0" err="1">
                <a:latin typeface="Myriad Pro"/>
                <a:cs typeface="Myriad Pro"/>
              </a:rPr>
              <a:t>Homeless</a:t>
            </a:r>
            <a:r>
              <a:rPr lang="fr-FR" dirty="0">
                <a:latin typeface="Myriad Pro"/>
                <a:cs typeface="Myriad Pro"/>
              </a:rPr>
              <a:t> System Services and </a:t>
            </a:r>
            <a:r>
              <a:rPr lang="fr-FR" dirty="0" err="1">
                <a:latin typeface="Myriad Pro"/>
                <a:cs typeface="Myriad Pro"/>
              </a:rPr>
              <a:t>Housing</a:t>
            </a:r>
            <a:r>
              <a:rPr lang="fr-FR" dirty="0">
                <a:latin typeface="Myriad Pro"/>
                <a:cs typeface="Myriad Pro"/>
              </a:rPr>
              <a:t> Programs</a:t>
            </a:r>
          </a:p>
          <a:p>
            <a:endParaRPr lang="en-US" dirty="0">
              <a:latin typeface="Myriad Pro"/>
              <a:cs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4610" y="853864"/>
            <a:ext cx="4267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4379"/>
                </a:solidFill>
                <a:latin typeface="Myriad Pro"/>
                <a:cs typeface="Myriad Pro"/>
              </a:rPr>
              <a:t>Investigating Racial Disparities in the Homeless System and Considering Implications for Policy</a:t>
            </a:r>
          </a:p>
          <a:p>
            <a:pPr algn="r"/>
            <a:r>
              <a:rPr lang="en-US" sz="1400" b="1" dirty="0">
                <a:latin typeface="Myriad Pro"/>
                <a:cs typeface="Myriad Pro"/>
              </a:rPr>
              <a:t>Tracy Bennett and Genevieve Williamson</a:t>
            </a:r>
          </a:p>
          <a:p>
            <a:pPr algn="r"/>
            <a:endParaRPr lang="en-US" sz="1400" b="1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865366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5831" y="1837116"/>
            <a:ext cx="728004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379"/>
                </a:solidFill>
                <a:latin typeface="Myriad Pro"/>
                <a:cs typeface="Myriad Pro"/>
              </a:rPr>
              <a:t>Incidence of Racial Disparities in Homelessness</a:t>
            </a:r>
          </a:p>
          <a:p>
            <a:endParaRPr lang="en-US" sz="3200" b="1" dirty="0">
              <a:solidFill>
                <a:srgbClr val="004379"/>
              </a:solidFill>
              <a:latin typeface="Myriad Pro"/>
              <a:cs typeface="Myriad Pro"/>
            </a:endParaRPr>
          </a:p>
          <a:p>
            <a:pPr algn="ctr">
              <a:spcAft>
                <a:spcPts val="1200"/>
              </a:spcAft>
            </a:pPr>
            <a:r>
              <a:rPr lang="en-US" dirty="0">
                <a:latin typeface="Myriad Pro"/>
                <a:cs typeface="Myriad Pro"/>
              </a:rPr>
              <a:t>General Population</a:t>
            </a:r>
          </a:p>
          <a:p>
            <a:pPr algn="ctr">
              <a:spcAft>
                <a:spcPts val="1200"/>
              </a:spcAft>
            </a:pPr>
            <a:r>
              <a:rPr lang="en-US" dirty="0">
                <a:latin typeface="Myriad Pro"/>
                <a:cs typeface="Myriad Pro"/>
              </a:rPr>
              <a:t>Vs.</a:t>
            </a:r>
          </a:p>
          <a:p>
            <a:pPr algn="ctr">
              <a:spcAft>
                <a:spcPts val="1200"/>
              </a:spcAft>
            </a:pPr>
            <a:r>
              <a:rPr lang="en-US" dirty="0">
                <a:latin typeface="Myriad Pro"/>
                <a:cs typeface="Myriad Pro"/>
              </a:rPr>
              <a:t>Poverty Population</a:t>
            </a:r>
          </a:p>
          <a:p>
            <a:pPr algn="ctr">
              <a:spcAft>
                <a:spcPts val="1200"/>
              </a:spcAft>
            </a:pPr>
            <a:r>
              <a:rPr lang="en-US" dirty="0">
                <a:latin typeface="Myriad Pro"/>
                <a:cs typeface="Myriad Pro"/>
              </a:rPr>
              <a:t>Vs.</a:t>
            </a:r>
          </a:p>
          <a:p>
            <a:pPr algn="ctr">
              <a:spcAft>
                <a:spcPts val="1200"/>
              </a:spcAft>
            </a:pPr>
            <a:r>
              <a:rPr lang="en-US" dirty="0">
                <a:latin typeface="Myriad Pro"/>
                <a:cs typeface="Myriad Pro"/>
              </a:rPr>
              <a:t>Homeless Population</a:t>
            </a:r>
          </a:p>
          <a:p>
            <a:pPr>
              <a:buClr>
                <a:srgbClr val="004379"/>
              </a:buClr>
            </a:pPr>
            <a:endParaRPr lang="fr-FR" dirty="0">
              <a:latin typeface="Myriad Pro"/>
              <a:cs typeface="Myriad Pro"/>
            </a:endParaRPr>
          </a:p>
          <a:p>
            <a:endParaRPr lang="en-US" dirty="0">
              <a:latin typeface="Myriad Pro"/>
              <a:cs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4610" y="853864"/>
            <a:ext cx="4267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4379"/>
                </a:solidFill>
                <a:latin typeface="Myriad Pro"/>
                <a:cs typeface="Myriad Pro"/>
              </a:rPr>
              <a:t>Investigating Racial Disparities in the Homeless System and Considering Implications for Policy</a:t>
            </a:r>
          </a:p>
          <a:p>
            <a:pPr algn="r"/>
            <a:r>
              <a:rPr lang="en-US" sz="1400" b="1" dirty="0">
                <a:latin typeface="Myriad Pro"/>
                <a:cs typeface="Myriad Pro"/>
              </a:rPr>
              <a:t>Tracy Bennett and Genevieve Williamson</a:t>
            </a:r>
          </a:p>
          <a:p>
            <a:pPr algn="r"/>
            <a:endParaRPr lang="en-US" sz="1400" b="1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1948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927</Words>
  <Application>Microsoft Office PowerPoint</Application>
  <PresentationFormat>On-screen Show (4:3)</PresentationFormat>
  <Paragraphs>182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Rowland Creative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Rowland</dc:creator>
  <cp:lastModifiedBy>Brenna Lyles</cp:lastModifiedBy>
  <cp:revision>67</cp:revision>
  <cp:lastPrinted>2018-09-14T00:34:39Z</cp:lastPrinted>
  <dcterms:created xsi:type="dcterms:W3CDTF">2016-02-04T17:24:41Z</dcterms:created>
  <dcterms:modified xsi:type="dcterms:W3CDTF">2018-10-19T22:19:57Z</dcterms:modified>
</cp:coreProperties>
</file>