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90" r:id="rId2"/>
    <p:sldId id="291" r:id="rId3"/>
    <p:sldId id="292" r:id="rId4"/>
    <p:sldId id="293" r:id="rId5"/>
    <p:sldId id="294" r:id="rId6"/>
    <p:sldId id="295" r:id="rId7"/>
    <p:sldId id="296" r:id="rId8"/>
    <p:sldId id="297" r:id="rId9"/>
    <p:sldId id="298" r:id="rId10"/>
    <p:sldId id="299" r:id="rId11"/>
    <p:sldId id="300" r:id="rId12"/>
    <p:sldId id="279" r:id="rId13"/>
    <p:sldId id="280" r:id="rId14"/>
    <p:sldId id="281" r:id="rId15"/>
    <p:sldId id="282" r:id="rId16"/>
    <p:sldId id="283" r:id="rId17"/>
    <p:sldId id="284" r:id="rId18"/>
    <p:sldId id="285" r:id="rId19"/>
    <p:sldId id="302" r:id="rId20"/>
    <p:sldId id="286" r:id="rId21"/>
    <p:sldId id="287" r:id="rId22"/>
    <p:sldId id="288" r:id="rId23"/>
    <p:sldId id="289" r:id="rId24"/>
    <p:sldId id="258" r:id="rId25"/>
    <p:sldId id="257" r:id="rId26"/>
    <p:sldId id="259" r:id="rId27"/>
    <p:sldId id="269" r:id="rId28"/>
    <p:sldId id="270" r:id="rId29"/>
    <p:sldId id="261" r:id="rId30"/>
    <p:sldId id="278" r:id="rId31"/>
    <p:sldId id="271" r:id="rId32"/>
    <p:sldId id="273" r:id="rId33"/>
    <p:sldId id="274" r:id="rId34"/>
    <p:sldId id="275" r:id="rId35"/>
    <p:sldId id="276" r:id="rId36"/>
    <p:sldId id="277" r:id="rId37"/>
    <p:sldId id="26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nevieve Heidenreich" initials="GH" lastIdx="1" clrIdx="0">
    <p:extLst>
      <p:ext uri="{19B8F6BF-5375-455C-9EA6-DF929625EA0E}">
        <p15:presenceInfo xmlns:p15="http://schemas.microsoft.com/office/powerpoint/2012/main" userId="Genevieve Heidenrei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3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91" autoAdjust="0"/>
  </p:normalViewPr>
  <p:slideViewPr>
    <p:cSldViewPr snapToGrid="0" snapToObjects="1">
      <p:cViewPr varScale="1">
        <p:scale>
          <a:sx n="90" d="100"/>
          <a:sy n="90" d="100"/>
        </p:scale>
        <p:origin x="221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ocus\AppData\Local\Packages\Microsoft.MicrosoftEdge_8wekyb3d8bbwe\TempState\Downloads\Model155-Tab7Export-033018-010449.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ocus\Dropbox\Presentations\NHSDC\Spring%202018\SPP\Outcome%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ocus\Dropbox\Presentations\NHSDC\Spring%202018\SPP\Outcome%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ocus\Dropbox\Presentations\NHSDC\Spring%202018\SPP\Outcome%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Focus\Dropbox\Presentations\NHSDC\Spring%202018\SPP\Outcome%20Graph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Average Cost per PH Exit</a:t>
            </a:r>
          </a:p>
        </c:rich>
      </c:tx>
      <c:layout>
        <c:manualLayout>
          <c:xMode val="edge"/>
          <c:yMode val="edge"/>
          <c:x val="0.37684138941991652"/>
          <c:y val="1.1443114954048835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'[Model155-Tab7Export-033018-010449.xls]Sheet1'!$B$1</c:f>
              <c:strCache>
                <c:ptCount val="1"/>
                <c:pt idx="0">
                  <c:v>Avg Cost per PH Exit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'[Model155-Tab7Export-033018-010449.xls]Sheet1'!$A$2:$A$4</c:f>
              <c:strCache>
                <c:ptCount val="3"/>
                <c:pt idx="0">
                  <c:v>Emergency Shelter</c:v>
                </c:pt>
                <c:pt idx="1">
                  <c:v>Transitional Housing</c:v>
                </c:pt>
                <c:pt idx="2">
                  <c:v>Rapid Rehousing</c:v>
                </c:pt>
              </c:strCache>
            </c:strRef>
          </c:cat>
          <c:val>
            <c:numRef>
              <c:f>'[Model155-Tab7Export-033018-010449.xls]Sheet1'!$B$2:$B$4</c:f>
              <c:numCache>
                <c:formatCode>_("$"* #,##0_);_("$"* \(#,##0\);_("$"* "-"??_);_(@_)</c:formatCode>
                <c:ptCount val="3"/>
                <c:pt idx="0">
                  <c:v>3222.8888888888887</c:v>
                </c:pt>
                <c:pt idx="1">
                  <c:v>15510.285714285714</c:v>
                </c:pt>
                <c:pt idx="2">
                  <c:v>5424</c:v>
                </c:pt>
              </c:numCache>
            </c:numRef>
          </c:val>
          <c:extLst>
            <c:ext xmlns:c16="http://schemas.microsoft.com/office/drawing/2014/chart" uri="{C3380CC4-5D6E-409C-BE32-E72D297353CC}">
              <c16:uniqueId val="{00000000-871D-4FA5-9DF0-C2C51AE4715F}"/>
            </c:ext>
          </c:extLst>
        </c:ser>
        <c:dLbls>
          <c:dLblPos val="outEnd"/>
          <c:showLegendKey val="0"/>
          <c:showVal val="1"/>
          <c:showCatName val="0"/>
          <c:showSerName val="0"/>
          <c:showPercent val="0"/>
          <c:showBubbleSize val="0"/>
        </c:dLbls>
        <c:gapWidth val="219"/>
        <c:overlap val="-27"/>
        <c:axId val="2021000591"/>
        <c:axId val="2017785535"/>
      </c:barChart>
      <c:catAx>
        <c:axId val="2021000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017785535"/>
        <c:crosses val="autoZero"/>
        <c:auto val="1"/>
        <c:lblAlgn val="ctr"/>
        <c:lblOffset val="100"/>
        <c:noMultiLvlLbl val="0"/>
      </c:catAx>
      <c:valAx>
        <c:axId val="2017785535"/>
        <c:scaling>
          <c:orientation val="minMax"/>
          <c:max val="17000"/>
          <c:min val="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1000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yriad Pro"/>
                <a:ea typeface="+mn-ea"/>
                <a:cs typeface="+mn-cs"/>
              </a:defRPr>
            </a:pPr>
            <a:r>
              <a:rPr lang="en-US" sz="1800">
                <a:solidFill>
                  <a:schemeClr val="tx1"/>
                </a:solidFill>
                <a:latin typeface="Myriad Pro"/>
              </a:rPr>
              <a:t>Estimated</a:t>
            </a:r>
            <a:r>
              <a:rPr lang="en-US" sz="1800" baseline="0">
                <a:solidFill>
                  <a:schemeClr val="tx1"/>
                </a:solidFill>
                <a:latin typeface="Myriad Pro"/>
              </a:rPr>
              <a:t> Unsheltered Population</a:t>
            </a:r>
            <a:endParaRPr lang="en-US" sz="1800">
              <a:solidFill>
                <a:schemeClr val="tx1"/>
              </a:solidFill>
              <a:latin typeface="Myriad Pro"/>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yriad Pro"/>
              <a:ea typeface="+mn-ea"/>
              <a:cs typeface="+mn-cs"/>
            </a:defRPr>
          </a:pPr>
          <a:endParaRPr lang="en-US"/>
        </a:p>
      </c:txPr>
    </c:title>
    <c:autoTitleDeleted val="0"/>
    <c:plotArea>
      <c:layout/>
      <c:barChart>
        <c:barDir val="col"/>
        <c:grouping val="stacked"/>
        <c:varyColors val="0"/>
        <c:ser>
          <c:idx val="0"/>
          <c:order val="0"/>
          <c:tx>
            <c:strRef>
              <c:f>'No change'!$B$1</c:f>
              <c:strCache>
                <c:ptCount val="1"/>
                <c:pt idx="0">
                  <c:v>No Change Adult</c:v>
                </c:pt>
              </c:strCache>
            </c:strRef>
          </c:tx>
          <c:spPr>
            <a:solidFill>
              <a:schemeClr val="accent1"/>
            </a:solidFill>
            <a:ln>
              <a:solidFill>
                <a:schemeClr val="accent1"/>
              </a:solidFill>
            </a:ln>
            <a:effectLst/>
          </c:spPr>
          <c:invertIfNegative val="0"/>
          <c:cat>
            <c:numRef>
              <c:f>'No change'!$A$2:$A$27</c:f>
              <c:numCache>
                <c:formatCode>General</c:formatCode>
                <c:ptCount val="26"/>
                <c:pt idx="3">
                  <c:v>2017</c:v>
                </c:pt>
                <c:pt idx="8">
                  <c:v>2018</c:v>
                </c:pt>
                <c:pt idx="13">
                  <c:v>2019</c:v>
                </c:pt>
                <c:pt idx="18">
                  <c:v>2020</c:v>
                </c:pt>
                <c:pt idx="23">
                  <c:v>2021</c:v>
                </c:pt>
              </c:numCache>
            </c:numRef>
          </c:cat>
          <c:val>
            <c:numRef>
              <c:f>'No change'!$B$2:$B$27</c:f>
              <c:numCache>
                <c:formatCode>General</c:formatCode>
                <c:ptCount val="26"/>
                <c:pt idx="1">
                  <c:v>1000</c:v>
                </c:pt>
                <c:pt idx="6">
                  <c:v>920</c:v>
                </c:pt>
                <c:pt idx="11">
                  <c:v>843</c:v>
                </c:pt>
                <c:pt idx="16">
                  <c:v>771</c:v>
                </c:pt>
                <c:pt idx="21">
                  <c:v>702</c:v>
                </c:pt>
              </c:numCache>
            </c:numRef>
          </c:val>
          <c:extLst>
            <c:ext xmlns:c16="http://schemas.microsoft.com/office/drawing/2014/chart" uri="{C3380CC4-5D6E-409C-BE32-E72D297353CC}">
              <c16:uniqueId val="{00000000-CC3D-4267-BAFD-FEC4F508AC63}"/>
            </c:ext>
          </c:extLst>
        </c:ser>
        <c:ser>
          <c:idx val="1"/>
          <c:order val="1"/>
          <c:tx>
            <c:strRef>
              <c:f>'No change'!$C$1</c:f>
              <c:strCache>
                <c:ptCount val="1"/>
                <c:pt idx="0">
                  <c:v>No Change Family</c:v>
                </c:pt>
              </c:strCache>
            </c:strRef>
          </c:tx>
          <c:spPr>
            <a:solidFill>
              <a:schemeClr val="accent2"/>
            </a:solidFill>
            <a:ln>
              <a:solidFill>
                <a:schemeClr val="accent2"/>
              </a:solidFill>
            </a:ln>
            <a:effectLst/>
          </c:spPr>
          <c:invertIfNegative val="0"/>
          <c:cat>
            <c:numRef>
              <c:f>'No change'!$A$2:$A$27</c:f>
              <c:numCache>
                <c:formatCode>General</c:formatCode>
                <c:ptCount val="26"/>
                <c:pt idx="3">
                  <c:v>2017</c:v>
                </c:pt>
                <c:pt idx="8">
                  <c:v>2018</c:v>
                </c:pt>
                <c:pt idx="13">
                  <c:v>2019</c:v>
                </c:pt>
                <c:pt idx="18">
                  <c:v>2020</c:v>
                </c:pt>
                <c:pt idx="23">
                  <c:v>2021</c:v>
                </c:pt>
              </c:numCache>
            </c:numRef>
          </c:cat>
          <c:val>
            <c:numRef>
              <c:f>'No change'!$C$2:$C$27</c:f>
              <c:numCache>
                <c:formatCode>General</c:formatCode>
                <c:ptCount val="26"/>
                <c:pt idx="1">
                  <c:v>150</c:v>
                </c:pt>
                <c:pt idx="6">
                  <c:v>229</c:v>
                </c:pt>
                <c:pt idx="11">
                  <c:v>304</c:v>
                </c:pt>
                <c:pt idx="16">
                  <c:v>375</c:v>
                </c:pt>
                <c:pt idx="21">
                  <c:v>442</c:v>
                </c:pt>
              </c:numCache>
            </c:numRef>
          </c:val>
          <c:extLst>
            <c:ext xmlns:c16="http://schemas.microsoft.com/office/drawing/2014/chart" uri="{C3380CC4-5D6E-409C-BE32-E72D297353CC}">
              <c16:uniqueId val="{00000001-CC3D-4267-BAFD-FEC4F508AC63}"/>
            </c:ext>
          </c:extLst>
        </c:ser>
        <c:ser>
          <c:idx val="2"/>
          <c:order val="2"/>
          <c:tx>
            <c:strRef>
              <c:f>'No change'!$D$1</c:f>
              <c:strCache>
                <c:ptCount val="1"/>
                <c:pt idx="0">
                  <c:v>Add PSH Adult</c:v>
                </c:pt>
              </c:strCache>
            </c:strRef>
          </c:tx>
          <c:spPr>
            <a:solidFill>
              <a:schemeClr val="accent1"/>
            </a:solidFill>
            <a:ln>
              <a:solidFill>
                <a:schemeClr val="accent1"/>
              </a:solidFill>
            </a:ln>
            <a:effectLst/>
          </c:spPr>
          <c:invertIfNegative val="0"/>
          <c:cat>
            <c:numRef>
              <c:f>'No change'!$A$2:$A$27</c:f>
              <c:numCache>
                <c:formatCode>General</c:formatCode>
                <c:ptCount val="26"/>
                <c:pt idx="3">
                  <c:v>2017</c:v>
                </c:pt>
                <c:pt idx="8">
                  <c:v>2018</c:v>
                </c:pt>
                <c:pt idx="13">
                  <c:v>2019</c:v>
                </c:pt>
                <c:pt idx="18">
                  <c:v>2020</c:v>
                </c:pt>
                <c:pt idx="23">
                  <c:v>2021</c:v>
                </c:pt>
              </c:numCache>
            </c:numRef>
          </c:cat>
          <c:val>
            <c:numRef>
              <c:f>'No change'!$D$2:$D$27</c:f>
              <c:numCache>
                <c:formatCode>General</c:formatCode>
                <c:ptCount val="26"/>
              </c:numCache>
            </c:numRef>
          </c:val>
          <c:extLst>
            <c:ext xmlns:c16="http://schemas.microsoft.com/office/drawing/2014/chart" uri="{C3380CC4-5D6E-409C-BE32-E72D297353CC}">
              <c16:uniqueId val="{00000002-CC3D-4267-BAFD-FEC4F508AC63}"/>
            </c:ext>
          </c:extLst>
        </c:ser>
        <c:ser>
          <c:idx val="3"/>
          <c:order val="3"/>
          <c:tx>
            <c:strRef>
              <c:f>'No change'!$E$1</c:f>
              <c:strCache>
                <c:ptCount val="1"/>
                <c:pt idx="0">
                  <c:v>Add PSH Family</c:v>
                </c:pt>
              </c:strCache>
            </c:strRef>
          </c:tx>
          <c:spPr>
            <a:solidFill>
              <a:schemeClr val="accent2"/>
            </a:solidFill>
            <a:ln>
              <a:solidFill>
                <a:schemeClr val="accent2"/>
              </a:solidFill>
            </a:ln>
            <a:effectLst/>
          </c:spPr>
          <c:invertIfNegative val="0"/>
          <c:cat>
            <c:numRef>
              <c:f>'No change'!$A$2:$A$27</c:f>
              <c:numCache>
                <c:formatCode>General</c:formatCode>
                <c:ptCount val="26"/>
                <c:pt idx="3">
                  <c:v>2017</c:v>
                </c:pt>
                <c:pt idx="8">
                  <c:v>2018</c:v>
                </c:pt>
                <c:pt idx="13">
                  <c:v>2019</c:v>
                </c:pt>
                <c:pt idx="18">
                  <c:v>2020</c:v>
                </c:pt>
                <c:pt idx="23">
                  <c:v>2021</c:v>
                </c:pt>
              </c:numCache>
            </c:numRef>
          </c:cat>
          <c:val>
            <c:numRef>
              <c:f>'No change'!$E$2:$E$27</c:f>
              <c:numCache>
                <c:formatCode>General</c:formatCode>
                <c:ptCount val="26"/>
              </c:numCache>
            </c:numRef>
          </c:val>
          <c:extLst>
            <c:ext xmlns:c16="http://schemas.microsoft.com/office/drawing/2014/chart" uri="{C3380CC4-5D6E-409C-BE32-E72D297353CC}">
              <c16:uniqueId val="{00000003-CC3D-4267-BAFD-FEC4F508AC63}"/>
            </c:ext>
          </c:extLst>
        </c:ser>
        <c:ser>
          <c:idx val="4"/>
          <c:order val="4"/>
          <c:tx>
            <c:strRef>
              <c:f>'No change'!$F$1</c:f>
              <c:strCache>
                <c:ptCount val="1"/>
                <c:pt idx="0">
                  <c:v>Add PSH/RRH Adult</c:v>
                </c:pt>
              </c:strCache>
            </c:strRef>
          </c:tx>
          <c:spPr>
            <a:solidFill>
              <a:schemeClr val="accent1"/>
            </a:solidFill>
            <a:ln>
              <a:solidFill>
                <a:schemeClr val="accent1"/>
              </a:solidFill>
            </a:ln>
            <a:effectLst/>
          </c:spPr>
          <c:invertIfNegative val="0"/>
          <c:cat>
            <c:numRef>
              <c:f>'No change'!$A$2:$A$27</c:f>
              <c:numCache>
                <c:formatCode>General</c:formatCode>
                <c:ptCount val="26"/>
                <c:pt idx="3">
                  <c:v>2017</c:v>
                </c:pt>
                <c:pt idx="8">
                  <c:v>2018</c:v>
                </c:pt>
                <c:pt idx="13">
                  <c:v>2019</c:v>
                </c:pt>
                <c:pt idx="18">
                  <c:v>2020</c:v>
                </c:pt>
                <c:pt idx="23">
                  <c:v>2021</c:v>
                </c:pt>
              </c:numCache>
            </c:numRef>
          </c:cat>
          <c:val>
            <c:numRef>
              <c:f>'No change'!$F$2:$F$27</c:f>
              <c:numCache>
                <c:formatCode>General</c:formatCode>
                <c:ptCount val="26"/>
              </c:numCache>
            </c:numRef>
          </c:val>
          <c:extLst>
            <c:ext xmlns:c16="http://schemas.microsoft.com/office/drawing/2014/chart" uri="{C3380CC4-5D6E-409C-BE32-E72D297353CC}">
              <c16:uniqueId val="{00000004-CC3D-4267-BAFD-FEC4F508AC63}"/>
            </c:ext>
          </c:extLst>
        </c:ser>
        <c:ser>
          <c:idx val="5"/>
          <c:order val="5"/>
          <c:tx>
            <c:strRef>
              <c:f>'No change'!$G$1</c:f>
              <c:strCache>
                <c:ptCount val="1"/>
                <c:pt idx="0">
                  <c:v>Add PSH/RRH Family</c:v>
                </c:pt>
              </c:strCache>
            </c:strRef>
          </c:tx>
          <c:spPr>
            <a:solidFill>
              <a:schemeClr val="accent2"/>
            </a:solidFill>
            <a:ln>
              <a:solidFill>
                <a:schemeClr val="accent2"/>
              </a:solidFill>
            </a:ln>
            <a:effectLst/>
          </c:spPr>
          <c:invertIfNegative val="0"/>
          <c:cat>
            <c:numRef>
              <c:f>'No change'!$A$2:$A$27</c:f>
              <c:numCache>
                <c:formatCode>General</c:formatCode>
                <c:ptCount val="26"/>
                <c:pt idx="3">
                  <c:v>2017</c:v>
                </c:pt>
                <c:pt idx="8">
                  <c:v>2018</c:v>
                </c:pt>
                <c:pt idx="13">
                  <c:v>2019</c:v>
                </c:pt>
                <c:pt idx="18">
                  <c:v>2020</c:v>
                </c:pt>
                <c:pt idx="23">
                  <c:v>2021</c:v>
                </c:pt>
              </c:numCache>
            </c:numRef>
          </c:cat>
          <c:val>
            <c:numRef>
              <c:f>'No change'!$G$2:$G$27</c:f>
              <c:numCache>
                <c:formatCode>General</c:formatCode>
                <c:ptCount val="26"/>
              </c:numCache>
            </c:numRef>
          </c:val>
          <c:extLst>
            <c:ext xmlns:c16="http://schemas.microsoft.com/office/drawing/2014/chart" uri="{C3380CC4-5D6E-409C-BE32-E72D297353CC}">
              <c16:uniqueId val="{00000005-CC3D-4267-BAFD-FEC4F508AC63}"/>
            </c:ext>
          </c:extLst>
        </c:ser>
        <c:ser>
          <c:idx val="6"/>
          <c:order val="6"/>
          <c:tx>
            <c:strRef>
              <c:f>'No change'!$H$1</c:f>
              <c:strCache>
                <c:ptCount val="1"/>
                <c:pt idx="0">
                  <c:v>Add PSH/RRH/Improve Adult</c:v>
                </c:pt>
              </c:strCache>
            </c:strRef>
          </c:tx>
          <c:spPr>
            <a:solidFill>
              <a:schemeClr val="accent1"/>
            </a:solidFill>
            <a:ln>
              <a:noFill/>
            </a:ln>
            <a:effectLst/>
          </c:spPr>
          <c:invertIfNegative val="0"/>
          <c:cat>
            <c:numRef>
              <c:f>'No change'!$A$2:$A$27</c:f>
              <c:numCache>
                <c:formatCode>General</c:formatCode>
                <c:ptCount val="26"/>
                <c:pt idx="3">
                  <c:v>2017</c:v>
                </c:pt>
                <c:pt idx="8">
                  <c:v>2018</c:v>
                </c:pt>
                <c:pt idx="13">
                  <c:v>2019</c:v>
                </c:pt>
                <c:pt idx="18">
                  <c:v>2020</c:v>
                </c:pt>
                <c:pt idx="23">
                  <c:v>2021</c:v>
                </c:pt>
              </c:numCache>
            </c:numRef>
          </c:cat>
          <c:val>
            <c:numRef>
              <c:f>'No change'!$H$2:$H$27</c:f>
              <c:numCache>
                <c:formatCode>General</c:formatCode>
                <c:ptCount val="26"/>
              </c:numCache>
            </c:numRef>
          </c:val>
          <c:extLst>
            <c:ext xmlns:c16="http://schemas.microsoft.com/office/drawing/2014/chart" uri="{C3380CC4-5D6E-409C-BE32-E72D297353CC}">
              <c16:uniqueId val="{00000006-CC3D-4267-BAFD-FEC4F508AC63}"/>
            </c:ext>
          </c:extLst>
        </c:ser>
        <c:ser>
          <c:idx val="7"/>
          <c:order val="7"/>
          <c:tx>
            <c:strRef>
              <c:f>'No change'!$I$1</c:f>
              <c:strCache>
                <c:ptCount val="1"/>
                <c:pt idx="0">
                  <c:v>Add PSH/RRH/Improve Family</c:v>
                </c:pt>
              </c:strCache>
            </c:strRef>
          </c:tx>
          <c:spPr>
            <a:solidFill>
              <a:schemeClr val="accent2"/>
            </a:solidFill>
            <a:ln>
              <a:noFill/>
            </a:ln>
            <a:effectLst/>
          </c:spPr>
          <c:invertIfNegative val="0"/>
          <c:cat>
            <c:numRef>
              <c:f>'No change'!$A$2:$A$27</c:f>
              <c:numCache>
                <c:formatCode>General</c:formatCode>
                <c:ptCount val="26"/>
                <c:pt idx="3">
                  <c:v>2017</c:v>
                </c:pt>
                <c:pt idx="8">
                  <c:v>2018</c:v>
                </c:pt>
                <c:pt idx="13">
                  <c:v>2019</c:v>
                </c:pt>
                <c:pt idx="18">
                  <c:v>2020</c:v>
                </c:pt>
                <c:pt idx="23">
                  <c:v>2021</c:v>
                </c:pt>
              </c:numCache>
            </c:numRef>
          </c:cat>
          <c:val>
            <c:numRef>
              <c:f>'No change'!$I$2:$I$27</c:f>
              <c:numCache>
                <c:formatCode>General</c:formatCode>
                <c:ptCount val="26"/>
              </c:numCache>
            </c:numRef>
          </c:val>
          <c:extLst>
            <c:ext xmlns:c16="http://schemas.microsoft.com/office/drawing/2014/chart" uri="{C3380CC4-5D6E-409C-BE32-E72D297353CC}">
              <c16:uniqueId val="{00000007-CC3D-4267-BAFD-FEC4F508AC63}"/>
            </c:ext>
          </c:extLst>
        </c:ser>
        <c:dLbls>
          <c:showLegendKey val="0"/>
          <c:showVal val="0"/>
          <c:showCatName val="0"/>
          <c:showSerName val="0"/>
          <c:showPercent val="0"/>
          <c:showBubbleSize val="0"/>
        </c:dLbls>
        <c:gapWidth val="0"/>
        <c:overlap val="100"/>
        <c:axId val="425390512"/>
        <c:axId val="425390840"/>
      </c:barChart>
      <c:catAx>
        <c:axId val="42539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yriad Pro"/>
                <a:ea typeface="+mn-ea"/>
                <a:cs typeface="+mn-cs"/>
              </a:defRPr>
            </a:pPr>
            <a:endParaRPr lang="en-US"/>
          </a:p>
        </c:txPr>
        <c:crossAx val="425390840"/>
        <c:crosses val="autoZero"/>
        <c:auto val="1"/>
        <c:lblAlgn val="ctr"/>
        <c:lblOffset val="100"/>
        <c:noMultiLvlLbl val="0"/>
      </c:catAx>
      <c:valAx>
        <c:axId val="425390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yriad Pro"/>
                <a:ea typeface="+mn-ea"/>
                <a:cs typeface="+mn-cs"/>
              </a:defRPr>
            </a:pPr>
            <a:endParaRPr lang="en-US"/>
          </a:p>
        </c:txPr>
        <c:crossAx val="4253905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yriad Pro"/>
                <a:ea typeface="+mn-ea"/>
                <a:cs typeface="+mn-cs"/>
              </a:defRPr>
            </a:pPr>
            <a:r>
              <a:rPr lang="en-US" sz="1800" dirty="0">
                <a:solidFill>
                  <a:schemeClr val="tx1"/>
                </a:solidFill>
                <a:latin typeface="Myriad Pro"/>
              </a:rPr>
              <a:t>Estimated</a:t>
            </a:r>
            <a:r>
              <a:rPr lang="en-US" sz="1800" baseline="0" dirty="0">
                <a:solidFill>
                  <a:schemeClr val="tx1"/>
                </a:solidFill>
                <a:latin typeface="Myriad Pro"/>
              </a:rPr>
              <a:t> Unsheltered Population</a:t>
            </a:r>
            <a:endParaRPr lang="en-US" sz="1800" dirty="0">
              <a:solidFill>
                <a:schemeClr val="tx1"/>
              </a:solidFill>
              <a:latin typeface="Myriad Pro"/>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yriad Pro"/>
              <a:ea typeface="+mn-ea"/>
              <a:cs typeface="+mn-cs"/>
            </a:defRPr>
          </a:pPr>
          <a:endParaRPr lang="en-US"/>
        </a:p>
      </c:txPr>
    </c:title>
    <c:autoTitleDeleted val="0"/>
    <c:plotArea>
      <c:layout/>
      <c:barChart>
        <c:barDir val="col"/>
        <c:grouping val="stacked"/>
        <c:varyColors val="0"/>
        <c:ser>
          <c:idx val="0"/>
          <c:order val="0"/>
          <c:tx>
            <c:strRef>
              <c:f>'Add PSH'!$B$1</c:f>
              <c:strCache>
                <c:ptCount val="1"/>
                <c:pt idx="0">
                  <c:v>No Change Adult</c:v>
                </c:pt>
              </c:strCache>
            </c:strRef>
          </c:tx>
          <c:spPr>
            <a:solidFill>
              <a:schemeClr val="accent1">
                <a:lumMod val="40000"/>
                <a:lumOff val="60000"/>
              </a:schemeClr>
            </a:solidFill>
            <a:ln>
              <a:solidFill>
                <a:schemeClr val="accent1"/>
              </a:solidFill>
            </a:ln>
            <a:effectLst/>
          </c:spPr>
          <c:invertIfNegative val="0"/>
          <c:cat>
            <c:numRef>
              <c:f>'Add PSH'!$A$2:$A$27</c:f>
              <c:numCache>
                <c:formatCode>General</c:formatCode>
                <c:ptCount val="26"/>
                <c:pt idx="3">
                  <c:v>2017</c:v>
                </c:pt>
                <c:pt idx="8">
                  <c:v>2018</c:v>
                </c:pt>
                <c:pt idx="13">
                  <c:v>2019</c:v>
                </c:pt>
                <c:pt idx="18">
                  <c:v>2020</c:v>
                </c:pt>
                <c:pt idx="23">
                  <c:v>2021</c:v>
                </c:pt>
              </c:numCache>
            </c:numRef>
          </c:cat>
          <c:val>
            <c:numRef>
              <c:f>'Add PSH'!$B$2:$B$27</c:f>
              <c:numCache>
                <c:formatCode>General</c:formatCode>
                <c:ptCount val="26"/>
                <c:pt idx="1">
                  <c:v>1000</c:v>
                </c:pt>
                <c:pt idx="6">
                  <c:v>920</c:v>
                </c:pt>
                <c:pt idx="11">
                  <c:v>843</c:v>
                </c:pt>
                <c:pt idx="16">
                  <c:v>771</c:v>
                </c:pt>
                <c:pt idx="21">
                  <c:v>702</c:v>
                </c:pt>
              </c:numCache>
            </c:numRef>
          </c:val>
          <c:extLst>
            <c:ext xmlns:c16="http://schemas.microsoft.com/office/drawing/2014/chart" uri="{C3380CC4-5D6E-409C-BE32-E72D297353CC}">
              <c16:uniqueId val="{00000000-ED62-4BD3-AD7E-4BF209DBA20B}"/>
            </c:ext>
          </c:extLst>
        </c:ser>
        <c:ser>
          <c:idx val="1"/>
          <c:order val="1"/>
          <c:tx>
            <c:strRef>
              <c:f>'Add PSH'!$C$1</c:f>
              <c:strCache>
                <c:ptCount val="1"/>
                <c:pt idx="0">
                  <c:v>No Change Family</c:v>
                </c:pt>
              </c:strCache>
            </c:strRef>
          </c:tx>
          <c:spPr>
            <a:solidFill>
              <a:schemeClr val="accent2">
                <a:lumMod val="40000"/>
                <a:lumOff val="60000"/>
              </a:schemeClr>
            </a:solidFill>
            <a:ln>
              <a:solidFill>
                <a:schemeClr val="accent2"/>
              </a:solidFill>
            </a:ln>
            <a:effectLst/>
          </c:spPr>
          <c:invertIfNegative val="0"/>
          <c:cat>
            <c:numRef>
              <c:f>'Add PSH'!$A$2:$A$27</c:f>
              <c:numCache>
                <c:formatCode>General</c:formatCode>
                <c:ptCount val="26"/>
                <c:pt idx="3">
                  <c:v>2017</c:v>
                </c:pt>
                <c:pt idx="8">
                  <c:v>2018</c:v>
                </c:pt>
                <c:pt idx="13">
                  <c:v>2019</c:v>
                </c:pt>
                <c:pt idx="18">
                  <c:v>2020</c:v>
                </c:pt>
                <c:pt idx="23">
                  <c:v>2021</c:v>
                </c:pt>
              </c:numCache>
            </c:numRef>
          </c:cat>
          <c:val>
            <c:numRef>
              <c:f>'Add PSH'!$C$2:$C$27</c:f>
              <c:numCache>
                <c:formatCode>General</c:formatCode>
                <c:ptCount val="26"/>
                <c:pt idx="1">
                  <c:v>150</c:v>
                </c:pt>
                <c:pt idx="6">
                  <c:v>229</c:v>
                </c:pt>
                <c:pt idx="11">
                  <c:v>304</c:v>
                </c:pt>
                <c:pt idx="16">
                  <c:v>375</c:v>
                </c:pt>
                <c:pt idx="21">
                  <c:v>442</c:v>
                </c:pt>
              </c:numCache>
            </c:numRef>
          </c:val>
          <c:extLst>
            <c:ext xmlns:c16="http://schemas.microsoft.com/office/drawing/2014/chart" uri="{C3380CC4-5D6E-409C-BE32-E72D297353CC}">
              <c16:uniqueId val="{00000001-ED62-4BD3-AD7E-4BF209DBA20B}"/>
            </c:ext>
          </c:extLst>
        </c:ser>
        <c:ser>
          <c:idx val="2"/>
          <c:order val="2"/>
          <c:tx>
            <c:strRef>
              <c:f>'Add PSH'!$D$1</c:f>
              <c:strCache>
                <c:ptCount val="1"/>
                <c:pt idx="0">
                  <c:v>Add PSH Adult</c:v>
                </c:pt>
              </c:strCache>
            </c:strRef>
          </c:tx>
          <c:spPr>
            <a:solidFill>
              <a:schemeClr val="accent1"/>
            </a:solidFill>
            <a:ln>
              <a:solidFill>
                <a:schemeClr val="accent1"/>
              </a:solidFill>
            </a:ln>
            <a:effectLst/>
          </c:spPr>
          <c:invertIfNegative val="0"/>
          <c:cat>
            <c:numRef>
              <c:f>'Add PSH'!$A$2:$A$27</c:f>
              <c:numCache>
                <c:formatCode>General</c:formatCode>
                <c:ptCount val="26"/>
                <c:pt idx="3">
                  <c:v>2017</c:v>
                </c:pt>
                <c:pt idx="8">
                  <c:v>2018</c:v>
                </c:pt>
                <c:pt idx="13">
                  <c:v>2019</c:v>
                </c:pt>
                <c:pt idx="18">
                  <c:v>2020</c:v>
                </c:pt>
                <c:pt idx="23">
                  <c:v>2021</c:v>
                </c:pt>
              </c:numCache>
            </c:numRef>
          </c:cat>
          <c:val>
            <c:numRef>
              <c:f>'Add PSH'!$D$2:$D$27</c:f>
              <c:numCache>
                <c:formatCode>General</c:formatCode>
                <c:ptCount val="26"/>
                <c:pt idx="2">
                  <c:v>1000</c:v>
                </c:pt>
                <c:pt idx="7">
                  <c:v>866</c:v>
                </c:pt>
                <c:pt idx="12">
                  <c:v>790</c:v>
                </c:pt>
                <c:pt idx="17">
                  <c:v>719</c:v>
                </c:pt>
                <c:pt idx="22">
                  <c:v>651</c:v>
                </c:pt>
              </c:numCache>
            </c:numRef>
          </c:val>
          <c:extLst>
            <c:ext xmlns:c16="http://schemas.microsoft.com/office/drawing/2014/chart" uri="{C3380CC4-5D6E-409C-BE32-E72D297353CC}">
              <c16:uniqueId val="{00000002-ED62-4BD3-AD7E-4BF209DBA20B}"/>
            </c:ext>
          </c:extLst>
        </c:ser>
        <c:ser>
          <c:idx val="3"/>
          <c:order val="3"/>
          <c:tx>
            <c:strRef>
              <c:f>'Add PSH'!$E$1</c:f>
              <c:strCache>
                <c:ptCount val="1"/>
                <c:pt idx="0">
                  <c:v>Add PSH Family</c:v>
                </c:pt>
              </c:strCache>
            </c:strRef>
          </c:tx>
          <c:spPr>
            <a:solidFill>
              <a:schemeClr val="accent2"/>
            </a:solidFill>
            <a:ln>
              <a:solidFill>
                <a:schemeClr val="accent2"/>
              </a:solidFill>
            </a:ln>
            <a:effectLst/>
          </c:spPr>
          <c:invertIfNegative val="0"/>
          <c:cat>
            <c:numRef>
              <c:f>'Add PSH'!$A$2:$A$27</c:f>
              <c:numCache>
                <c:formatCode>General</c:formatCode>
                <c:ptCount val="26"/>
                <c:pt idx="3">
                  <c:v>2017</c:v>
                </c:pt>
                <c:pt idx="8">
                  <c:v>2018</c:v>
                </c:pt>
                <c:pt idx="13">
                  <c:v>2019</c:v>
                </c:pt>
                <c:pt idx="18">
                  <c:v>2020</c:v>
                </c:pt>
                <c:pt idx="23">
                  <c:v>2021</c:v>
                </c:pt>
              </c:numCache>
            </c:numRef>
          </c:cat>
          <c:val>
            <c:numRef>
              <c:f>'Add PSH'!$E$2:$E$27</c:f>
              <c:numCache>
                <c:formatCode>General</c:formatCode>
                <c:ptCount val="26"/>
                <c:pt idx="2">
                  <c:v>150</c:v>
                </c:pt>
                <c:pt idx="7">
                  <c:v>214</c:v>
                </c:pt>
                <c:pt idx="12">
                  <c:v>290</c:v>
                </c:pt>
                <c:pt idx="17">
                  <c:v>361</c:v>
                </c:pt>
                <c:pt idx="22">
                  <c:v>429</c:v>
                </c:pt>
              </c:numCache>
            </c:numRef>
          </c:val>
          <c:extLst>
            <c:ext xmlns:c16="http://schemas.microsoft.com/office/drawing/2014/chart" uri="{C3380CC4-5D6E-409C-BE32-E72D297353CC}">
              <c16:uniqueId val="{00000003-ED62-4BD3-AD7E-4BF209DBA20B}"/>
            </c:ext>
          </c:extLst>
        </c:ser>
        <c:ser>
          <c:idx val="4"/>
          <c:order val="4"/>
          <c:tx>
            <c:strRef>
              <c:f>'Add PSH'!$F$1</c:f>
              <c:strCache>
                <c:ptCount val="1"/>
                <c:pt idx="0">
                  <c:v>Add PSH/RRH Adult</c:v>
                </c:pt>
              </c:strCache>
            </c:strRef>
          </c:tx>
          <c:spPr>
            <a:solidFill>
              <a:schemeClr val="accent1"/>
            </a:solidFill>
            <a:ln>
              <a:solidFill>
                <a:schemeClr val="accent1"/>
              </a:solidFill>
            </a:ln>
            <a:effectLst/>
          </c:spPr>
          <c:invertIfNegative val="0"/>
          <c:cat>
            <c:numRef>
              <c:f>'Add PSH'!$A$2:$A$27</c:f>
              <c:numCache>
                <c:formatCode>General</c:formatCode>
                <c:ptCount val="26"/>
                <c:pt idx="3">
                  <c:v>2017</c:v>
                </c:pt>
                <c:pt idx="8">
                  <c:v>2018</c:v>
                </c:pt>
                <c:pt idx="13">
                  <c:v>2019</c:v>
                </c:pt>
                <c:pt idx="18">
                  <c:v>2020</c:v>
                </c:pt>
                <c:pt idx="23">
                  <c:v>2021</c:v>
                </c:pt>
              </c:numCache>
            </c:numRef>
          </c:cat>
          <c:val>
            <c:numRef>
              <c:f>'Add PSH'!$F$2:$F$27</c:f>
              <c:numCache>
                <c:formatCode>General</c:formatCode>
                <c:ptCount val="26"/>
              </c:numCache>
            </c:numRef>
          </c:val>
          <c:extLst>
            <c:ext xmlns:c16="http://schemas.microsoft.com/office/drawing/2014/chart" uri="{C3380CC4-5D6E-409C-BE32-E72D297353CC}">
              <c16:uniqueId val="{00000004-ED62-4BD3-AD7E-4BF209DBA20B}"/>
            </c:ext>
          </c:extLst>
        </c:ser>
        <c:ser>
          <c:idx val="5"/>
          <c:order val="5"/>
          <c:tx>
            <c:strRef>
              <c:f>'Add PSH'!$G$1</c:f>
              <c:strCache>
                <c:ptCount val="1"/>
                <c:pt idx="0">
                  <c:v>Add PSH/RRH Family</c:v>
                </c:pt>
              </c:strCache>
            </c:strRef>
          </c:tx>
          <c:spPr>
            <a:solidFill>
              <a:schemeClr val="accent2"/>
            </a:solidFill>
            <a:ln>
              <a:solidFill>
                <a:schemeClr val="accent2"/>
              </a:solidFill>
            </a:ln>
            <a:effectLst/>
          </c:spPr>
          <c:invertIfNegative val="0"/>
          <c:cat>
            <c:numRef>
              <c:f>'Add PSH'!$A$2:$A$27</c:f>
              <c:numCache>
                <c:formatCode>General</c:formatCode>
                <c:ptCount val="26"/>
                <c:pt idx="3">
                  <c:v>2017</c:v>
                </c:pt>
                <c:pt idx="8">
                  <c:v>2018</c:v>
                </c:pt>
                <c:pt idx="13">
                  <c:v>2019</c:v>
                </c:pt>
                <c:pt idx="18">
                  <c:v>2020</c:v>
                </c:pt>
                <c:pt idx="23">
                  <c:v>2021</c:v>
                </c:pt>
              </c:numCache>
            </c:numRef>
          </c:cat>
          <c:val>
            <c:numRef>
              <c:f>'Add PSH'!$G$2:$G$27</c:f>
              <c:numCache>
                <c:formatCode>General</c:formatCode>
                <c:ptCount val="26"/>
              </c:numCache>
            </c:numRef>
          </c:val>
          <c:extLst>
            <c:ext xmlns:c16="http://schemas.microsoft.com/office/drawing/2014/chart" uri="{C3380CC4-5D6E-409C-BE32-E72D297353CC}">
              <c16:uniqueId val="{00000005-ED62-4BD3-AD7E-4BF209DBA20B}"/>
            </c:ext>
          </c:extLst>
        </c:ser>
        <c:ser>
          <c:idx val="6"/>
          <c:order val="6"/>
          <c:tx>
            <c:strRef>
              <c:f>'Add PSH'!$H$1</c:f>
              <c:strCache>
                <c:ptCount val="1"/>
                <c:pt idx="0">
                  <c:v>Add PSH/RRH/Improve Adult</c:v>
                </c:pt>
              </c:strCache>
            </c:strRef>
          </c:tx>
          <c:spPr>
            <a:solidFill>
              <a:schemeClr val="accent1"/>
            </a:solidFill>
            <a:ln>
              <a:noFill/>
            </a:ln>
            <a:effectLst/>
          </c:spPr>
          <c:invertIfNegative val="0"/>
          <c:cat>
            <c:numRef>
              <c:f>'Add PSH'!$A$2:$A$27</c:f>
              <c:numCache>
                <c:formatCode>General</c:formatCode>
                <c:ptCount val="26"/>
                <c:pt idx="3">
                  <c:v>2017</c:v>
                </c:pt>
                <c:pt idx="8">
                  <c:v>2018</c:v>
                </c:pt>
                <c:pt idx="13">
                  <c:v>2019</c:v>
                </c:pt>
                <c:pt idx="18">
                  <c:v>2020</c:v>
                </c:pt>
                <c:pt idx="23">
                  <c:v>2021</c:v>
                </c:pt>
              </c:numCache>
            </c:numRef>
          </c:cat>
          <c:val>
            <c:numRef>
              <c:f>'Add PSH'!$H$2:$H$27</c:f>
              <c:numCache>
                <c:formatCode>General</c:formatCode>
                <c:ptCount val="26"/>
              </c:numCache>
            </c:numRef>
          </c:val>
          <c:extLst>
            <c:ext xmlns:c16="http://schemas.microsoft.com/office/drawing/2014/chart" uri="{C3380CC4-5D6E-409C-BE32-E72D297353CC}">
              <c16:uniqueId val="{00000006-ED62-4BD3-AD7E-4BF209DBA20B}"/>
            </c:ext>
          </c:extLst>
        </c:ser>
        <c:ser>
          <c:idx val="7"/>
          <c:order val="7"/>
          <c:tx>
            <c:strRef>
              <c:f>'Add PSH'!$I$1</c:f>
              <c:strCache>
                <c:ptCount val="1"/>
                <c:pt idx="0">
                  <c:v>Add PSH/RRH/Improve Family</c:v>
                </c:pt>
              </c:strCache>
            </c:strRef>
          </c:tx>
          <c:spPr>
            <a:solidFill>
              <a:schemeClr val="accent2"/>
            </a:solidFill>
            <a:ln>
              <a:noFill/>
            </a:ln>
            <a:effectLst/>
          </c:spPr>
          <c:invertIfNegative val="0"/>
          <c:cat>
            <c:numRef>
              <c:f>'Add PSH'!$A$2:$A$27</c:f>
              <c:numCache>
                <c:formatCode>General</c:formatCode>
                <c:ptCount val="26"/>
                <c:pt idx="3">
                  <c:v>2017</c:v>
                </c:pt>
                <c:pt idx="8">
                  <c:v>2018</c:v>
                </c:pt>
                <c:pt idx="13">
                  <c:v>2019</c:v>
                </c:pt>
                <c:pt idx="18">
                  <c:v>2020</c:v>
                </c:pt>
                <c:pt idx="23">
                  <c:v>2021</c:v>
                </c:pt>
              </c:numCache>
            </c:numRef>
          </c:cat>
          <c:val>
            <c:numRef>
              <c:f>'Add PSH'!$I$2:$I$27</c:f>
              <c:numCache>
                <c:formatCode>General</c:formatCode>
                <c:ptCount val="26"/>
              </c:numCache>
            </c:numRef>
          </c:val>
          <c:extLst>
            <c:ext xmlns:c16="http://schemas.microsoft.com/office/drawing/2014/chart" uri="{C3380CC4-5D6E-409C-BE32-E72D297353CC}">
              <c16:uniqueId val="{00000007-ED62-4BD3-AD7E-4BF209DBA20B}"/>
            </c:ext>
          </c:extLst>
        </c:ser>
        <c:dLbls>
          <c:showLegendKey val="0"/>
          <c:showVal val="0"/>
          <c:showCatName val="0"/>
          <c:showSerName val="0"/>
          <c:showPercent val="0"/>
          <c:showBubbleSize val="0"/>
        </c:dLbls>
        <c:gapWidth val="0"/>
        <c:overlap val="100"/>
        <c:axId val="425390512"/>
        <c:axId val="425390840"/>
      </c:barChart>
      <c:catAx>
        <c:axId val="42539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yriad Pro"/>
                <a:ea typeface="+mn-ea"/>
                <a:cs typeface="+mn-cs"/>
              </a:defRPr>
            </a:pPr>
            <a:endParaRPr lang="en-US"/>
          </a:p>
        </c:txPr>
        <c:crossAx val="425390840"/>
        <c:crosses val="autoZero"/>
        <c:auto val="1"/>
        <c:lblAlgn val="ctr"/>
        <c:lblOffset val="100"/>
        <c:noMultiLvlLbl val="0"/>
      </c:catAx>
      <c:valAx>
        <c:axId val="425390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yriad Pro"/>
                <a:ea typeface="+mn-ea"/>
                <a:cs typeface="+mn-cs"/>
              </a:defRPr>
            </a:pPr>
            <a:endParaRPr lang="en-US"/>
          </a:p>
        </c:txPr>
        <c:crossAx val="4253905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yriad Pro"/>
                <a:ea typeface="+mn-ea"/>
                <a:cs typeface="+mn-cs"/>
              </a:defRPr>
            </a:pPr>
            <a:r>
              <a:rPr lang="en-US" sz="1800">
                <a:latin typeface="Myriad Pro"/>
              </a:rPr>
              <a:t>Estimated</a:t>
            </a:r>
            <a:r>
              <a:rPr lang="en-US" sz="1800" baseline="0">
                <a:latin typeface="Myriad Pro"/>
              </a:rPr>
              <a:t> Unsheltered Population</a:t>
            </a:r>
            <a:endParaRPr lang="en-US" sz="1800">
              <a:latin typeface="Myriad Pro"/>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yriad Pro"/>
              <a:ea typeface="+mn-ea"/>
              <a:cs typeface="+mn-cs"/>
            </a:defRPr>
          </a:pPr>
          <a:endParaRPr lang="en-US"/>
        </a:p>
      </c:txPr>
    </c:title>
    <c:autoTitleDeleted val="0"/>
    <c:plotArea>
      <c:layout/>
      <c:barChart>
        <c:barDir val="col"/>
        <c:grouping val="stacked"/>
        <c:varyColors val="0"/>
        <c:ser>
          <c:idx val="0"/>
          <c:order val="0"/>
          <c:tx>
            <c:strRef>
              <c:f>'Add PSH,RRH'!$B$1</c:f>
              <c:strCache>
                <c:ptCount val="1"/>
                <c:pt idx="0">
                  <c:v>No Change Adult</c:v>
                </c:pt>
              </c:strCache>
            </c:strRef>
          </c:tx>
          <c:spPr>
            <a:solidFill>
              <a:schemeClr val="accent1">
                <a:lumMod val="40000"/>
                <a:lumOff val="60000"/>
              </a:schemeClr>
            </a:solidFill>
            <a:ln>
              <a:solidFill>
                <a:schemeClr val="accent1"/>
              </a:solidFill>
            </a:ln>
            <a:effectLst/>
          </c:spPr>
          <c:invertIfNegative val="0"/>
          <c:cat>
            <c:numRef>
              <c:f>'Add PSH,RRH'!$A$2:$A$27</c:f>
              <c:numCache>
                <c:formatCode>General</c:formatCode>
                <c:ptCount val="26"/>
                <c:pt idx="3">
                  <c:v>2017</c:v>
                </c:pt>
                <c:pt idx="8">
                  <c:v>2018</c:v>
                </c:pt>
                <c:pt idx="13">
                  <c:v>2019</c:v>
                </c:pt>
                <c:pt idx="18">
                  <c:v>2020</c:v>
                </c:pt>
                <c:pt idx="23">
                  <c:v>2021</c:v>
                </c:pt>
              </c:numCache>
            </c:numRef>
          </c:cat>
          <c:val>
            <c:numRef>
              <c:f>'Add PSH,RRH'!$B$2:$B$27</c:f>
              <c:numCache>
                <c:formatCode>General</c:formatCode>
                <c:ptCount val="26"/>
                <c:pt idx="1">
                  <c:v>1000</c:v>
                </c:pt>
                <c:pt idx="6">
                  <c:v>920</c:v>
                </c:pt>
                <c:pt idx="11">
                  <c:v>843</c:v>
                </c:pt>
                <c:pt idx="16">
                  <c:v>771</c:v>
                </c:pt>
                <c:pt idx="21">
                  <c:v>702</c:v>
                </c:pt>
              </c:numCache>
            </c:numRef>
          </c:val>
          <c:extLst>
            <c:ext xmlns:c16="http://schemas.microsoft.com/office/drawing/2014/chart" uri="{C3380CC4-5D6E-409C-BE32-E72D297353CC}">
              <c16:uniqueId val="{00000000-39D6-4655-9CF0-F95E5054EFAD}"/>
            </c:ext>
          </c:extLst>
        </c:ser>
        <c:ser>
          <c:idx val="1"/>
          <c:order val="1"/>
          <c:tx>
            <c:strRef>
              <c:f>'Add PSH,RRH'!$C$1</c:f>
              <c:strCache>
                <c:ptCount val="1"/>
                <c:pt idx="0">
                  <c:v>No Change Family</c:v>
                </c:pt>
              </c:strCache>
            </c:strRef>
          </c:tx>
          <c:spPr>
            <a:solidFill>
              <a:schemeClr val="accent2">
                <a:lumMod val="40000"/>
                <a:lumOff val="60000"/>
              </a:schemeClr>
            </a:solidFill>
            <a:ln>
              <a:solidFill>
                <a:schemeClr val="accent2"/>
              </a:solidFill>
            </a:ln>
            <a:effectLst/>
          </c:spPr>
          <c:invertIfNegative val="0"/>
          <c:cat>
            <c:numRef>
              <c:f>'Add PSH,RRH'!$A$2:$A$27</c:f>
              <c:numCache>
                <c:formatCode>General</c:formatCode>
                <c:ptCount val="26"/>
                <c:pt idx="3">
                  <c:v>2017</c:v>
                </c:pt>
                <c:pt idx="8">
                  <c:v>2018</c:v>
                </c:pt>
                <c:pt idx="13">
                  <c:v>2019</c:v>
                </c:pt>
                <c:pt idx="18">
                  <c:v>2020</c:v>
                </c:pt>
                <c:pt idx="23">
                  <c:v>2021</c:v>
                </c:pt>
              </c:numCache>
            </c:numRef>
          </c:cat>
          <c:val>
            <c:numRef>
              <c:f>'Add PSH,RRH'!$C$2:$C$27</c:f>
              <c:numCache>
                <c:formatCode>General</c:formatCode>
                <c:ptCount val="26"/>
                <c:pt idx="1">
                  <c:v>150</c:v>
                </c:pt>
                <c:pt idx="6">
                  <c:v>229</c:v>
                </c:pt>
                <c:pt idx="11">
                  <c:v>304</c:v>
                </c:pt>
                <c:pt idx="16">
                  <c:v>375</c:v>
                </c:pt>
                <c:pt idx="21">
                  <c:v>442</c:v>
                </c:pt>
              </c:numCache>
            </c:numRef>
          </c:val>
          <c:extLst>
            <c:ext xmlns:c16="http://schemas.microsoft.com/office/drawing/2014/chart" uri="{C3380CC4-5D6E-409C-BE32-E72D297353CC}">
              <c16:uniqueId val="{00000001-39D6-4655-9CF0-F95E5054EFAD}"/>
            </c:ext>
          </c:extLst>
        </c:ser>
        <c:ser>
          <c:idx val="2"/>
          <c:order val="2"/>
          <c:tx>
            <c:strRef>
              <c:f>'Add PSH,RRH'!$D$1</c:f>
              <c:strCache>
                <c:ptCount val="1"/>
                <c:pt idx="0">
                  <c:v>Add PSH Adult</c:v>
                </c:pt>
              </c:strCache>
            </c:strRef>
          </c:tx>
          <c:spPr>
            <a:solidFill>
              <a:schemeClr val="accent1">
                <a:lumMod val="40000"/>
                <a:lumOff val="60000"/>
              </a:schemeClr>
            </a:solidFill>
            <a:ln>
              <a:solidFill>
                <a:schemeClr val="accent1"/>
              </a:solidFill>
            </a:ln>
            <a:effectLst/>
          </c:spPr>
          <c:invertIfNegative val="0"/>
          <c:cat>
            <c:numRef>
              <c:f>'Add PSH,RRH'!$A$2:$A$27</c:f>
              <c:numCache>
                <c:formatCode>General</c:formatCode>
                <c:ptCount val="26"/>
                <c:pt idx="3">
                  <c:v>2017</c:v>
                </c:pt>
                <c:pt idx="8">
                  <c:v>2018</c:v>
                </c:pt>
                <c:pt idx="13">
                  <c:v>2019</c:v>
                </c:pt>
                <c:pt idx="18">
                  <c:v>2020</c:v>
                </c:pt>
                <c:pt idx="23">
                  <c:v>2021</c:v>
                </c:pt>
              </c:numCache>
            </c:numRef>
          </c:cat>
          <c:val>
            <c:numRef>
              <c:f>'Add PSH,RRH'!$D$2:$D$27</c:f>
              <c:numCache>
                <c:formatCode>General</c:formatCode>
                <c:ptCount val="26"/>
                <c:pt idx="2">
                  <c:v>1000</c:v>
                </c:pt>
                <c:pt idx="7">
                  <c:v>866</c:v>
                </c:pt>
                <c:pt idx="12">
                  <c:v>790</c:v>
                </c:pt>
                <c:pt idx="17">
                  <c:v>719</c:v>
                </c:pt>
                <c:pt idx="22">
                  <c:v>651</c:v>
                </c:pt>
              </c:numCache>
            </c:numRef>
          </c:val>
          <c:extLst>
            <c:ext xmlns:c16="http://schemas.microsoft.com/office/drawing/2014/chart" uri="{C3380CC4-5D6E-409C-BE32-E72D297353CC}">
              <c16:uniqueId val="{00000002-39D6-4655-9CF0-F95E5054EFAD}"/>
            </c:ext>
          </c:extLst>
        </c:ser>
        <c:ser>
          <c:idx val="3"/>
          <c:order val="3"/>
          <c:tx>
            <c:strRef>
              <c:f>'Add PSH,RRH'!$E$1</c:f>
              <c:strCache>
                <c:ptCount val="1"/>
                <c:pt idx="0">
                  <c:v>Add PSH Family</c:v>
                </c:pt>
              </c:strCache>
            </c:strRef>
          </c:tx>
          <c:spPr>
            <a:solidFill>
              <a:schemeClr val="accent2">
                <a:lumMod val="40000"/>
                <a:lumOff val="60000"/>
              </a:schemeClr>
            </a:solidFill>
            <a:ln>
              <a:solidFill>
                <a:schemeClr val="accent2"/>
              </a:solidFill>
            </a:ln>
            <a:effectLst/>
          </c:spPr>
          <c:invertIfNegative val="0"/>
          <c:cat>
            <c:numRef>
              <c:f>'Add PSH,RRH'!$A$2:$A$27</c:f>
              <c:numCache>
                <c:formatCode>General</c:formatCode>
                <c:ptCount val="26"/>
                <c:pt idx="3">
                  <c:v>2017</c:v>
                </c:pt>
                <c:pt idx="8">
                  <c:v>2018</c:v>
                </c:pt>
                <c:pt idx="13">
                  <c:v>2019</c:v>
                </c:pt>
                <c:pt idx="18">
                  <c:v>2020</c:v>
                </c:pt>
                <c:pt idx="23">
                  <c:v>2021</c:v>
                </c:pt>
              </c:numCache>
            </c:numRef>
          </c:cat>
          <c:val>
            <c:numRef>
              <c:f>'Add PSH,RRH'!$E$2:$E$27</c:f>
              <c:numCache>
                <c:formatCode>General</c:formatCode>
                <c:ptCount val="26"/>
                <c:pt idx="2">
                  <c:v>150</c:v>
                </c:pt>
                <c:pt idx="7">
                  <c:v>214</c:v>
                </c:pt>
                <c:pt idx="12">
                  <c:v>290</c:v>
                </c:pt>
                <c:pt idx="17">
                  <c:v>361</c:v>
                </c:pt>
                <c:pt idx="22">
                  <c:v>429</c:v>
                </c:pt>
              </c:numCache>
            </c:numRef>
          </c:val>
          <c:extLst>
            <c:ext xmlns:c16="http://schemas.microsoft.com/office/drawing/2014/chart" uri="{C3380CC4-5D6E-409C-BE32-E72D297353CC}">
              <c16:uniqueId val="{00000003-39D6-4655-9CF0-F95E5054EFAD}"/>
            </c:ext>
          </c:extLst>
        </c:ser>
        <c:ser>
          <c:idx val="4"/>
          <c:order val="4"/>
          <c:tx>
            <c:strRef>
              <c:f>'Add PSH,RRH'!$F$1</c:f>
              <c:strCache>
                <c:ptCount val="1"/>
                <c:pt idx="0">
                  <c:v>Add PSH/RRH Adult</c:v>
                </c:pt>
              </c:strCache>
            </c:strRef>
          </c:tx>
          <c:spPr>
            <a:solidFill>
              <a:schemeClr val="accent1"/>
            </a:solidFill>
            <a:ln>
              <a:solidFill>
                <a:schemeClr val="accent1"/>
              </a:solidFill>
            </a:ln>
            <a:effectLst/>
          </c:spPr>
          <c:invertIfNegative val="0"/>
          <c:cat>
            <c:numRef>
              <c:f>'Add PSH,RRH'!$A$2:$A$27</c:f>
              <c:numCache>
                <c:formatCode>General</c:formatCode>
                <c:ptCount val="26"/>
                <c:pt idx="3">
                  <c:v>2017</c:v>
                </c:pt>
                <c:pt idx="8">
                  <c:v>2018</c:v>
                </c:pt>
                <c:pt idx="13">
                  <c:v>2019</c:v>
                </c:pt>
                <c:pt idx="18">
                  <c:v>2020</c:v>
                </c:pt>
                <c:pt idx="23">
                  <c:v>2021</c:v>
                </c:pt>
              </c:numCache>
            </c:numRef>
          </c:cat>
          <c:val>
            <c:numRef>
              <c:f>'Add PSH,RRH'!$F$2:$F$27</c:f>
              <c:numCache>
                <c:formatCode>General</c:formatCode>
                <c:ptCount val="26"/>
                <c:pt idx="3">
                  <c:v>1000</c:v>
                </c:pt>
                <c:pt idx="8">
                  <c:v>792</c:v>
                </c:pt>
                <c:pt idx="13">
                  <c:v>664</c:v>
                </c:pt>
                <c:pt idx="18">
                  <c:v>543</c:v>
                </c:pt>
                <c:pt idx="23">
                  <c:v>428</c:v>
                </c:pt>
              </c:numCache>
            </c:numRef>
          </c:val>
          <c:extLst>
            <c:ext xmlns:c16="http://schemas.microsoft.com/office/drawing/2014/chart" uri="{C3380CC4-5D6E-409C-BE32-E72D297353CC}">
              <c16:uniqueId val="{00000004-39D6-4655-9CF0-F95E5054EFAD}"/>
            </c:ext>
          </c:extLst>
        </c:ser>
        <c:ser>
          <c:idx val="5"/>
          <c:order val="5"/>
          <c:tx>
            <c:strRef>
              <c:f>'Add PSH,RRH'!$G$1</c:f>
              <c:strCache>
                <c:ptCount val="1"/>
                <c:pt idx="0">
                  <c:v>Add PSH/RRH Family</c:v>
                </c:pt>
              </c:strCache>
            </c:strRef>
          </c:tx>
          <c:spPr>
            <a:solidFill>
              <a:schemeClr val="accent2"/>
            </a:solidFill>
            <a:ln>
              <a:solidFill>
                <a:schemeClr val="accent2"/>
              </a:solidFill>
            </a:ln>
            <a:effectLst/>
          </c:spPr>
          <c:invertIfNegative val="0"/>
          <c:cat>
            <c:numRef>
              <c:f>'Add PSH,RRH'!$A$2:$A$27</c:f>
              <c:numCache>
                <c:formatCode>General</c:formatCode>
                <c:ptCount val="26"/>
                <c:pt idx="3">
                  <c:v>2017</c:v>
                </c:pt>
                <c:pt idx="8">
                  <c:v>2018</c:v>
                </c:pt>
                <c:pt idx="13">
                  <c:v>2019</c:v>
                </c:pt>
                <c:pt idx="18">
                  <c:v>2020</c:v>
                </c:pt>
                <c:pt idx="23">
                  <c:v>2021</c:v>
                </c:pt>
              </c:numCache>
            </c:numRef>
          </c:cat>
          <c:val>
            <c:numRef>
              <c:f>'Add PSH,RRH'!$G$2:$G$27</c:f>
              <c:numCache>
                <c:formatCode>General</c:formatCode>
                <c:ptCount val="26"/>
                <c:pt idx="3">
                  <c:v>150</c:v>
                </c:pt>
                <c:pt idx="8">
                  <c:v>132</c:v>
                </c:pt>
                <c:pt idx="13">
                  <c:v>146</c:v>
                </c:pt>
                <c:pt idx="18">
                  <c:v>159</c:v>
                </c:pt>
                <c:pt idx="23">
                  <c:v>171</c:v>
                </c:pt>
              </c:numCache>
            </c:numRef>
          </c:val>
          <c:extLst>
            <c:ext xmlns:c16="http://schemas.microsoft.com/office/drawing/2014/chart" uri="{C3380CC4-5D6E-409C-BE32-E72D297353CC}">
              <c16:uniqueId val="{00000005-39D6-4655-9CF0-F95E5054EFAD}"/>
            </c:ext>
          </c:extLst>
        </c:ser>
        <c:ser>
          <c:idx val="6"/>
          <c:order val="6"/>
          <c:tx>
            <c:strRef>
              <c:f>'Add PSH,RRH'!$H$1</c:f>
              <c:strCache>
                <c:ptCount val="1"/>
                <c:pt idx="0">
                  <c:v>Add PSH/RRH/Improve Adult</c:v>
                </c:pt>
              </c:strCache>
            </c:strRef>
          </c:tx>
          <c:spPr>
            <a:solidFill>
              <a:schemeClr val="accent1"/>
            </a:solidFill>
            <a:ln>
              <a:noFill/>
            </a:ln>
            <a:effectLst/>
          </c:spPr>
          <c:invertIfNegative val="0"/>
          <c:cat>
            <c:numRef>
              <c:f>'Add PSH,RRH'!$A$2:$A$27</c:f>
              <c:numCache>
                <c:formatCode>General</c:formatCode>
                <c:ptCount val="26"/>
                <c:pt idx="3">
                  <c:v>2017</c:v>
                </c:pt>
                <c:pt idx="8">
                  <c:v>2018</c:v>
                </c:pt>
                <c:pt idx="13">
                  <c:v>2019</c:v>
                </c:pt>
                <c:pt idx="18">
                  <c:v>2020</c:v>
                </c:pt>
                <c:pt idx="23">
                  <c:v>2021</c:v>
                </c:pt>
              </c:numCache>
            </c:numRef>
          </c:cat>
          <c:val>
            <c:numRef>
              <c:f>'Add PSH,RRH'!$H$2:$H$27</c:f>
              <c:numCache>
                <c:formatCode>General</c:formatCode>
                <c:ptCount val="26"/>
              </c:numCache>
            </c:numRef>
          </c:val>
          <c:extLst>
            <c:ext xmlns:c16="http://schemas.microsoft.com/office/drawing/2014/chart" uri="{C3380CC4-5D6E-409C-BE32-E72D297353CC}">
              <c16:uniqueId val="{00000006-39D6-4655-9CF0-F95E5054EFAD}"/>
            </c:ext>
          </c:extLst>
        </c:ser>
        <c:ser>
          <c:idx val="7"/>
          <c:order val="7"/>
          <c:tx>
            <c:strRef>
              <c:f>'Add PSH,RRH'!$I$1</c:f>
              <c:strCache>
                <c:ptCount val="1"/>
                <c:pt idx="0">
                  <c:v>Add PSH/RRH/Improve Family</c:v>
                </c:pt>
              </c:strCache>
            </c:strRef>
          </c:tx>
          <c:spPr>
            <a:solidFill>
              <a:schemeClr val="accent2"/>
            </a:solidFill>
            <a:ln>
              <a:noFill/>
            </a:ln>
            <a:effectLst/>
          </c:spPr>
          <c:invertIfNegative val="0"/>
          <c:cat>
            <c:numRef>
              <c:f>'Add PSH,RRH'!$A$2:$A$27</c:f>
              <c:numCache>
                <c:formatCode>General</c:formatCode>
                <c:ptCount val="26"/>
                <c:pt idx="3">
                  <c:v>2017</c:v>
                </c:pt>
                <c:pt idx="8">
                  <c:v>2018</c:v>
                </c:pt>
                <c:pt idx="13">
                  <c:v>2019</c:v>
                </c:pt>
                <c:pt idx="18">
                  <c:v>2020</c:v>
                </c:pt>
                <c:pt idx="23">
                  <c:v>2021</c:v>
                </c:pt>
              </c:numCache>
            </c:numRef>
          </c:cat>
          <c:val>
            <c:numRef>
              <c:f>'Add PSH,RRH'!$I$2:$I$27</c:f>
              <c:numCache>
                <c:formatCode>General</c:formatCode>
                <c:ptCount val="26"/>
              </c:numCache>
            </c:numRef>
          </c:val>
          <c:extLst>
            <c:ext xmlns:c16="http://schemas.microsoft.com/office/drawing/2014/chart" uri="{C3380CC4-5D6E-409C-BE32-E72D297353CC}">
              <c16:uniqueId val="{00000007-39D6-4655-9CF0-F95E5054EFAD}"/>
            </c:ext>
          </c:extLst>
        </c:ser>
        <c:dLbls>
          <c:showLegendKey val="0"/>
          <c:showVal val="0"/>
          <c:showCatName val="0"/>
          <c:showSerName val="0"/>
          <c:showPercent val="0"/>
          <c:showBubbleSize val="0"/>
        </c:dLbls>
        <c:gapWidth val="0"/>
        <c:overlap val="100"/>
        <c:axId val="425390512"/>
        <c:axId val="425390840"/>
      </c:barChart>
      <c:catAx>
        <c:axId val="42539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5390840"/>
        <c:crosses val="autoZero"/>
        <c:auto val="1"/>
        <c:lblAlgn val="ctr"/>
        <c:lblOffset val="100"/>
        <c:noMultiLvlLbl val="0"/>
      </c:catAx>
      <c:valAx>
        <c:axId val="425390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yriad Pro"/>
                <a:ea typeface="+mn-ea"/>
                <a:cs typeface="+mn-cs"/>
              </a:defRPr>
            </a:pPr>
            <a:endParaRPr lang="en-US"/>
          </a:p>
        </c:txPr>
        <c:crossAx val="4253905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yriad Pro"/>
                <a:ea typeface="+mn-ea"/>
                <a:cs typeface="+mn-cs"/>
              </a:defRPr>
            </a:pPr>
            <a:r>
              <a:rPr lang="en-US" sz="1800" dirty="0">
                <a:solidFill>
                  <a:schemeClr val="tx1"/>
                </a:solidFill>
                <a:latin typeface="Myriad Pro"/>
              </a:rPr>
              <a:t>Estimated</a:t>
            </a:r>
            <a:r>
              <a:rPr lang="en-US" sz="1800" baseline="0" dirty="0">
                <a:solidFill>
                  <a:schemeClr val="tx1"/>
                </a:solidFill>
                <a:latin typeface="Myriad Pro"/>
              </a:rPr>
              <a:t> Unsheltered Population</a:t>
            </a:r>
            <a:endParaRPr lang="en-US" sz="1800" dirty="0">
              <a:solidFill>
                <a:schemeClr val="tx1"/>
              </a:solidFill>
              <a:latin typeface="Myriad Pro"/>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yriad Pro"/>
              <a:ea typeface="+mn-ea"/>
              <a:cs typeface="+mn-cs"/>
            </a:defRPr>
          </a:pPr>
          <a:endParaRPr lang="en-US"/>
        </a:p>
      </c:txPr>
    </c:title>
    <c:autoTitleDeleted val="0"/>
    <c:plotArea>
      <c:layout/>
      <c:barChart>
        <c:barDir val="col"/>
        <c:grouping val="stacked"/>
        <c:varyColors val="0"/>
        <c:ser>
          <c:idx val="0"/>
          <c:order val="0"/>
          <c:tx>
            <c:strRef>
              <c:f>'Add PSH,RRH,Improve'!$B$1</c:f>
              <c:strCache>
                <c:ptCount val="1"/>
                <c:pt idx="0">
                  <c:v>No Change Adult</c:v>
                </c:pt>
              </c:strCache>
            </c:strRef>
          </c:tx>
          <c:spPr>
            <a:solidFill>
              <a:schemeClr val="accent1">
                <a:lumMod val="40000"/>
                <a:lumOff val="60000"/>
              </a:schemeClr>
            </a:solidFill>
            <a:ln>
              <a:solidFill>
                <a:schemeClr val="accent1"/>
              </a:solidFill>
            </a:ln>
            <a:effectLst/>
          </c:spPr>
          <c:invertIfNegative val="0"/>
          <c:cat>
            <c:numRef>
              <c:f>'Add PSH,RRH,Improve'!$A$2:$A$27</c:f>
              <c:numCache>
                <c:formatCode>General</c:formatCode>
                <c:ptCount val="26"/>
                <c:pt idx="3">
                  <c:v>2017</c:v>
                </c:pt>
                <c:pt idx="8">
                  <c:v>2018</c:v>
                </c:pt>
                <c:pt idx="13">
                  <c:v>2019</c:v>
                </c:pt>
                <c:pt idx="18">
                  <c:v>2020</c:v>
                </c:pt>
                <c:pt idx="23">
                  <c:v>2021</c:v>
                </c:pt>
              </c:numCache>
            </c:numRef>
          </c:cat>
          <c:val>
            <c:numRef>
              <c:f>'Add PSH,RRH,Improve'!$B$2:$B$27</c:f>
              <c:numCache>
                <c:formatCode>General</c:formatCode>
                <c:ptCount val="26"/>
                <c:pt idx="1">
                  <c:v>1000</c:v>
                </c:pt>
                <c:pt idx="6">
                  <c:v>920</c:v>
                </c:pt>
                <c:pt idx="11">
                  <c:v>843</c:v>
                </c:pt>
                <c:pt idx="16">
                  <c:v>771</c:v>
                </c:pt>
                <c:pt idx="21">
                  <c:v>702</c:v>
                </c:pt>
              </c:numCache>
            </c:numRef>
          </c:val>
          <c:extLst>
            <c:ext xmlns:c16="http://schemas.microsoft.com/office/drawing/2014/chart" uri="{C3380CC4-5D6E-409C-BE32-E72D297353CC}">
              <c16:uniqueId val="{00000000-13B0-49B0-9E51-E62DC6313B91}"/>
            </c:ext>
          </c:extLst>
        </c:ser>
        <c:ser>
          <c:idx val="1"/>
          <c:order val="1"/>
          <c:tx>
            <c:strRef>
              <c:f>'Add PSH,RRH,Improve'!$C$1</c:f>
              <c:strCache>
                <c:ptCount val="1"/>
                <c:pt idx="0">
                  <c:v>No Change Family</c:v>
                </c:pt>
              </c:strCache>
            </c:strRef>
          </c:tx>
          <c:spPr>
            <a:solidFill>
              <a:schemeClr val="accent2">
                <a:lumMod val="40000"/>
                <a:lumOff val="60000"/>
              </a:schemeClr>
            </a:solidFill>
            <a:ln>
              <a:solidFill>
                <a:schemeClr val="accent2"/>
              </a:solidFill>
            </a:ln>
            <a:effectLst/>
          </c:spPr>
          <c:invertIfNegative val="0"/>
          <c:cat>
            <c:numRef>
              <c:f>'Add PSH,RRH,Improve'!$A$2:$A$27</c:f>
              <c:numCache>
                <c:formatCode>General</c:formatCode>
                <c:ptCount val="26"/>
                <c:pt idx="3">
                  <c:v>2017</c:v>
                </c:pt>
                <c:pt idx="8">
                  <c:v>2018</c:v>
                </c:pt>
                <c:pt idx="13">
                  <c:v>2019</c:v>
                </c:pt>
                <c:pt idx="18">
                  <c:v>2020</c:v>
                </c:pt>
                <c:pt idx="23">
                  <c:v>2021</c:v>
                </c:pt>
              </c:numCache>
            </c:numRef>
          </c:cat>
          <c:val>
            <c:numRef>
              <c:f>'Add PSH,RRH,Improve'!$C$2:$C$27</c:f>
              <c:numCache>
                <c:formatCode>General</c:formatCode>
                <c:ptCount val="26"/>
                <c:pt idx="1">
                  <c:v>150</c:v>
                </c:pt>
                <c:pt idx="6">
                  <c:v>229</c:v>
                </c:pt>
                <c:pt idx="11">
                  <c:v>304</c:v>
                </c:pt>
                <c:pt idx="16">
                  <c:v>375</c:v>
                </c:pt>
                <c:pt idx="21">
                  <c:v>442</c:v>
                </c:pt>
              </c:numCache>
            </c:numRef>
          </c:val>
          <c:extLst>
            <c:ext xmlns:c16="http://schemas.microsoft.com/office/drawing/2014/chart" uri="{C3380CC4-5D6E-409C-BE32-E72D297353CC}">
              <c16:uniqueId val="{00000001-13B0-49B0-9E51-E62DC6313B91}"/>
            </c:ext>
          </c:extLst>
        </c:ser>
        <c:ser>
          <c:idx val="2"/>
          <c:order val="2"/>
          <c:tx>
            <c:strRef>
              <c:f>'Add PSH,RRH,Improve'!$D$1</c:f>
              <c:strCache>
                <c:ptCount val="1"/>
                <c:pt idx="0">
                  <c:v>Add PSH Adult</c:v>
                </c:pt>
              </c:strCache>
            </c:strRef>
          </c:tx>
          <c:spPr>
            <a:solidFill>
              <a:schemeClr val="accent1">
                <a:lumMod val="40000"/>
                <a:lumOff val="60000"/>
              </a:schemeClr>
            </a:solidFill>
            <a:ln>
              <a:solidFill>
                <a:schemeClr val="accent1"/>
              </a:solidFill>
            </a:ln>
            <a:effectLst/>
          </c:spPr>
          <c:invertIfNegative val="0"/>
          <c:cat>
            <c:numRef>
              <c:f>'Add PSH,RRH,Improve'!$A$2:$A$27</c:f>
              <c:numCache>
                <c:formatCode>General</c:formatCode>
                <c:ptCount val="26"/>
                <c:pt idx="3">
                  <c:v>2017</c:v>
                </c:pt>
                <c:pt idx="8">
                  <c:v>2018</c:v>
                </c:pt>
                <c:pt idx="13">
                  <c:v>2019</c:v>
                </c:pt>
                <c:pt idx="18">
                  <c:v>2020</c:v>
                </c:pt>
                <c:pt idx="23">
                  <c:v>2021</c:v>
                </c:pt>
              </c:numCache>
            </c:numRef>
          </c:cat>
          <c:val>
            <c:numRef>
              <c:f>'Add PSH,RRH,Improve'!$D$2:$D$27</c:f>
              <c:numCache>
                <c:formatCode>General</c:formatCode>
                <c:ptCount val="26"/>
                <c:pt idx="2">
                  <c:v>1000</c:v>
                </c:pt>
                <c:pt idx="7">
                  <c:v>866</c:v>
                </c:pt>
                <c:pt idx="12">
                  <c:v>790</c:v>
                </c:pt>
                <c:pt idx="17">
                  <c:v>719</c:v>
                </c:pt>
                <c:pt idx="22">
                  <c:v>651</c:v>
                </c:pt>
              </c:numCache>
            </c:numRef>
          </c:val>
          <c:extLst>
            <c:ext xmlns:c16="http://schemas.microsoft.com/office/drawing/2014/chart" uri="{C3380CC4-5D6E-409C-BE32-E72D297353CC}">
              <c16:uniqueId val="{00000002-13B0-49B0-9E51-E62DC6313B91}"/>
            </c:ext>
          </c:extLst>
        </c:ser>
        <c:ser>
          <c:idx val="3"/>
          <c:order val="3"/>
          <c:tx>
            <c:strRef>
              <c:f>'Add PSH,RRH,Improve'!$E$1</c:f>
              <c:strCache>
                <c:ptCount val="1"/>
                <c:pt idx="0">
                  <c:v>Add PSH Family</c:v>
                </c:pt>
              </c:strCache>
            </c:strRef>
          </c:tx>
          <c:spPr>
            <a:solidFill>
              <a:schemeClr val="accent2">
                <a:lumMod val="40000"/>
                <a:lumOff val="60000"/>
              </a:schemeClr>
            </a:solidFill>
            <a:ln>
              <a:solidFill>
                <a:schemeClr val="accent2"/>
              </a:solidFill>
            </a:ln>
            <a:effectLst/>
          </c:spPr>
          <c:invertIfNegative val="0"/>
          <c:cat>
            <c:numRef>
              <c:f>'Add PSH,RRH,Improve'!$A$2:$A$27</c:f>
              <c:numCache>
                <c:formatCode>General</c:formatCode>
                <c:ptCount val="26"/>
                <c:pt idx="3">
                  <c:v>2017</c:v>
                </c:pt>
                <c:pt idx="8">
                  <c:v>2018</c:v>
                </c:pt>
                <c:pt idx="13">
                  <c:v>2019</c:v>
                </c:pt>
                <c:pt idx="18">
                  <c:v>2020</c:v>
                </c:pt>
                <c:pt idx="23">
                  <c:v>2021</c:v>
                </c:pt>
              </c:numCache>
            </c:numRef>
          </c:cat>
          <c:val>
            <c:numRef>
              <c:f>'Add PSH,RRH,Improve'!$E$2:$E$27</c:f>
              <c:numCache>
                <c:formatCode>General</c:formatCode>
                <c:ptCount val="26"/>
                <c:pt idx="2">
                  <c:v>150</c:v>
                </c:pt>
                <c:pt idx="7">
                  <c:v>214</c:v>
                </c:pt>
                <c:pt idx="12">
                  <c:v>290</c:v>
                </c:pt>
                <c:pt idx="17">
                  <c:v>361</c:v>
                </c:pt>
                <c:pt idx="22">
                  <c:v>429</c:v>
                </c:pt>
              </c:numCache>
            </c:numRef>
          </c:val>
          <c:extLst>
            <c:ext xmlns:c16="http://schemas.microsoft.com/office/drawing/2014/chart" uri="{C3380CC4-5D6E-409C-BE32-E72D297353CC}">
              <c16:uniqueId val="{00000003-13B0-49B0-9E51-E62DC6313B91}"/>
            </c:ext>
          </c:extLst>
        </c:ser>
        <c:ser>
          <c:idx val="4"/>
          <c:order val="4"/>
          <c:tx>
            <c:strRef>
              <c:f>'Add PSH,RRH,Improve'!$F$1</c:f>
              <c:strCache>
                <c:ptCount val="1"/>
                <c:pt idx="0">
                  <c:v>Add PSH/RRH Adult</c:v>
                </c:pt>
              </c:strCache>
            </c:strRef>
          </c:tx>
          <c:spPr>
            <a:solidFill>
              <a:schemeClr val="accent1">
                <a:lumMod val="40000"/>
                <a:lumOff val="60000"/>
              </a:schemeClr>
            </a:solidFill>
            <a:ln>
              <a:solidFill>
                <a:schemeClr val="accent1"/>
              </a:solidFill>
            </a:ln>
            <a:effectLst/>
          </c:spPr>
          <c:invertIfNegative val="0"/>
          <c:cat>
            <c:numRef>
              <c:f>'Add PSH,RRH,Improve'!$A$2:$A$27</c:f>
              <c:numCache>
                <c:formatCode>General</c:formatCode>
                <c:ptCount val="26"/>
                <c:pt idx="3">
                  <c:v>2017</c:v>
                </c:pt>
                <c:pt idx="8">
                  <c:v>2018</c:v>
                </c:pt>
                <c:pt idx="13">
                  <c:v>2019</c:v>
                </c:pt>
                <c:pt idx="18">
                  <c:v>2020</c:v>
                </c:pt>
                <c:pt idx="23">
                  <c:v>2021</c:v>
                </c:pt>
              </c:numCache>
            </c:numRef>
          </c:cat>
          <c:val>
            <c:numRef>
              <c:f>'Add PSH,RRH,Improve'!$F$2:$F$27</c:f>
              <c:numCache>
                <c:formatCode>General</c:formatCode>
                <c:ptCount val="26"/>
                <c:pt idx="3">
                  <c:v>1000</c:v>
                </c:pt>
                <c:pt idx="8">
                  <c:v>792</c:v>
                </c:pt>
                <c:pt idx="13">
                  <c:v>664</c:v>
                </c:pt>
                <c:pt idx="18">
                  <c:v>543</c:v>
                </c:pt>
                <c:pt idx="23">
                  <c:v>428</c:v>
                </c:pt>
              </c:numCache>
            </c:numRef>
          </c:val>
          <c:extLst>
            <c:ext xmlns:c16="http://schemas.microsoft.com/office/drawing/2014/chart" uri="{C3380CC4-5D6E-409C-BE32-E72D297353CC}">
              <c16:uniqueId val="{00000004-13B0-49B0-9E51-E62DC6313B91}"/>
            </c:ext>
          </c:extLst>
        </c:ser>
        <c:ser>
          <c:idx val="5"/>
          <c:order val="5"/>
          <c:tx>
            <c:strRef>
              <c:f>'Add PSH,RRH,Improve'!$G$1</c:f>
              <c:strCache>
                <c:ptCount val="1"/>
                <c:pt idx="0">
                  <c:v>Add PSH/RRH Family</c:v>
                </c:pt>
              </c:strCache>
            </c:strRef>
          </c:tx>
          <c:spPr>
            <a:solidFill>
              <a:schemeClr val="accent2">
                <a:lumMod val="40000"/>
                <a:lumOff val="60000"/>
              </a:schemeClr>
            </a:solidFill>
            <a:ln>
              <a:solidFill>
                <a:schemeClr val="accent2"/>
              </a:solidFill>
            </a:ln>
            <a:effectLst/>
          </c:spPr>
          <c:invertIfNegative val="0"/>
          <c:cat>
            <c:numRef>
              <c:f>'Add PSH,RRH,Improve'!$A$2:$A$27</c:f>
              <c:numCache>
                <c:formatCode>General</c:formatCode>
                <c:ptCount val="26"/>
                <c:pt idx="3">
                  <c:v>2017</c:v>
                </c:pt>
                <c:pt idx="8">
                  <c:v>2018</c:v>
                </c:pt>
                <c:pt idx="13">
                  <c:v>2019</c:v>
                </c:pt>
                <c:pt idx="18">
                  <c:v>2020</c:v>
                </c:pt>
                <c:pt idx="23">
                  <c:v>2021</c:v>
                </c:pt>
              </c:numCache>
            </c:numRef>
          </c:cat>
          <c:val>
            <c:numRef>
              <c:f>'Add PSH,RRH,Improve'!$G$2:$G$27</c:f>
              <c:numCache>
                <c:formatCode>General</c:formatCode>
                <c:ptCount val="26"/>
                <c:pt idx="3">
                  <c:v>150</c:v>
                </c:pt>
                <c:pt idx="8">
                  <c:v>132</c:v>
                </c:pt>
                <c:pt idx="13">
                  <c:v>146</c:v>
                </c:pt>
                <c:pt idx="18">
                  <c:v>159</c:v>
                </c:pt>
                <c:pt idx="23">
                  <c:v>171</c:v>
                </c:pt>
              </c:numCache>
            </c:numRef>
          </c:val>
          <c:extLst>
            <c:ext xmlns:c16="http://schemas.microsoft.com/office/drawing/2014/chart" uri="{C3380CC4-5D6E-409C-BE32-E72D297353CC}">
              <c16:uniqueId val="{00000005-13B0-49B0-9E51-E62DC6313B91}"/>
            </c:ext>
          </c:extLst>
        </c:ser>
        <c:ser>
          <c:idx val="6"/>
          <c:order val="6"/>
          <c:tx>
            <c:strRef>
              <c:f>'Add PSH,RRH,Improve'!$H$1</c:f>
              <c:strCache>
                <c:ptCount val="1"/>
                <c:pt idx="0">
                  <c:v>Add PSH/RRH/Improve Adult</c:v>
                </c:pt>
              </c:strCache>
            </c:strRef>
          </c:tx>
          <c:spPr>
            <a:solidFill>
              <a:schemeClr val="accent1"/>
            </a:solidFill>
            <a:ln>
              <a:noFill/>
            </a:ln>
            <a:effectLst/>
          </c:spPr>
          <c:invertIfNegative val="0"/>
          <c:cat>
            <c:numRef>
              <c:f>'Add PSH,RRH,Improve'!$A$2:$A$27</c:f>
              <c:numCache>
                <c:formatCode>General</c:formatCode>
                <c:ptCount val="26"/>
                <c:pt idx="3">
                  <c:v>2017</c:v>
                </c:pt>
                <c:pt idx="8">
                  <c:v>2018</c:v>
                </c:pt>
                <c:pt idx="13">
                  <c:v>2019</c:v>
                </c:pt>
                <c:pt idx="18">
                  <c:v>2020</c:v>
                </c:pt>
                <c:pt idx="23">
                  <c:v>2021</c:v>
                </c:pt>
              </c:numCache>
            </c:numRef>
          </c:cat>
          <c:val>
            <c:numRef>
              <c:f>'Add PSH,RRH,Improve'!$H$2:$H$27</c:f>
              <c:numCache>
                <c:formatCode>General</c:formatCode>
                <c:ptCount val="26"/>
                <c:pt idx="4">
                  <c:v>1000</c:v>
                </c:pt>
                <c:pt idx="9">
                  <c:v>792</c:v>
                </c:pt>
                <c:pt idx="14">
                  <c:v>197</c:v>
                </c:pt>
                <c:pt idx="19">
                  <c:v>0</c:v>
                </c:pt>
                <c:pt idx="24">
                  <c:v>0</c:v>
                </c:pt>
              </c:numCache>
            </c:numRef>
          </c:val>
          <c:extLst>
            <c:ext xmlns:c16="http://schemas.microsoft.com/office/drawing/2014/chart" uri="{C3380CC4-5D6E-409C-BE32-E72D297353CC}">
              <c16:uniqueId val="{00000006-13B0-49B0-9E51-E62DC6313B91}"/>
            </c:ext>
          </c:extLst>
        </c:ser>
        <c:ser>
          <c:idx val="7"/>
          <c:order val="7"/>
          <c:tx>
            <c:strRef>
              <c:f>'Add PSH,RRH,Improve'!$I$1</c:f>
              <c:strCache>
                <c:ptCount val="1"/>
                <c:pt idx="0">
                  <c:v>Add PSH/RRH/Improve Family</c:v>
                </c:pt>
              </c:strCache>
            </c:strRef>
          </c:tx>
          <c:spPr>
            <a:solidFill>
              <a:schemeClr val="accent2"/>
            </a:solidFill>
            <a:ln>
              <a:noFill/>
            </a:ln>
            <a:effectLst/>
          </c:spPr>
          <c:invertIfNegative val="0"/>
          <c:cat>
            <c:numRef>
              <c:f>'Add PSH,RRH,Improve'!$A$2:$A$27</c:f>
              <c:numCache>
                <c:formatCode>General</c:formatCode>
                <c:ptCount val="26"/>
                <c:pt idx="3">
                  <c:v>2017</c:v>
                </c:pt>
                <c:pt idx="8">
                  <c:v>2018</c:v>
                </c:pt>
                <c:pt idx="13">
                  <c:v>2019</c:v>
                </c:pt>
                <c:pt idx="18">
                  <c:v>2020</c:v>
                </c:pt>
                <c:pt idx="23">
                  <c:v>2021</c:v>
                </c:pt>
              </c:numCache>
            </c:numRef>
          </c:cat>
          <c:val>
            <c:numRef>
              <c:f>'Add PSH,RRH,Improve'!$I$2:$I$27</c:f>
              <c:numCache>
                <c:formatCode>General</c:formatCode>
                <c:ptCount val="26"/>
                <c:pt idx="4">
                  <c:v>150</c:v>
                </c:pt>
                <c:pt idx="9">
                  <c:v>132</c:v>
                </c:pt>
                <c:pt idx="14">
                  <c:v>0</c:v>
                </c:pt>
                <c:pt idx="19">
                  <c:v>0</c:v>
                </c:pt>
                <c:pt idx="24">
                  <c:v>0</c:v>
                </c:pt>
              </c:numCache>
            </c:numRef>
          </c:val>
          <c:extLst>
            <c:ext xmlns:c16="http://schemas.microsoft.com/office/drawing/2014/chart" uri="{C3380CC4-5D6E-409C-BE32-E72D297353CC}">
              <c16:uniqueId val="{00000007-13B0-49B0-9E51-E62DC6313B91}"/>
            </c:ext>
          </c:extLst>
        </c:ser>
        <c:dLbls>
          <c:showLegendKey val="0"/>
          <c:showVal val="0"/>
          <c:showCatName val="0"/>
          <c:showSerName val="0"/>
          <c:showPercent val="0"/>
          <c:showBubbleSize val="0"/>
        </c:dLbls>
        <c:gapWidth val="0"/>
        <c:overlap val="100"/>
        <c:axId val="425390512"/>
        <c:axId val="425390840"/>
      </c:barChart>
      <c:catAx>
        <c:axId val="42539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yriad Pro"/>
                <a:ea typeface="+mn-ea"/>
                <a:cs typeface="+mn-cs"/>
              </a:defRPr>
            </a:pPr>
            <a:endParaRPr lang="en-US"/>
          </a:p>
        </c:txPr>
        <c:crossAx val="425390840"/>
        <c:crosses val="autoZero"/>
        <c:auto val="1"/>
        <c:lblAlgn val="ctr"/>
        <c:lblOffset val="100"/>
        <c:noMultiLvlLbl val="0"/>
      </c:catAx>
      <c:valAx>
        <c:axId val="425390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yriad Pro"/>
                <a:ea typeface="+mn-ea"/>
                <a:cs typeface="+mn-cs"/>
              </a:defRPr>
            </a:pPr>
            <a:endParaRPr lang="en-US"/>
          </a:p>
        </c:txPr>
        <c:crossAx val="4253905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1D0C7-0105-4595-97EF-A57C63CE0F42}" type="doc">
      <dgm:prSet loTypeId="urn:microsoft.com/office/officeart/2005/8/layout/equation1" loCatId="process" qsTypeId="urn:microsoft.com/office/officeart/2005/8/quickstyle/simple1" qsCatId="simple" csTypeId="urn:microsoft.com/office/officeart/2005/8/colors/accent1_2" csCatId="accent1" phldr="1"/>
      <dgm:spPr/>
    </dgm:pt>
    <dgm:pt modelId="{B49238F3-5BCE-4DA4-8748-86BA7E8C755F}">
      <dgm:prSet phldrT="[Text]" custT="1"/>
      <dgm:spPr/>
      <dgm:t>
        <a:bodyPr/>
        <a:lstStyle/>
        <a:p>
          <a:r>
            <a:rPr lang="en-US" sz="1500" dirty="0"/>
            <a:t>Starting PIT Population</a:t>
          </a:r>
        </a:p>
      </dgm:t>
    </dgm:pt>
    <dgm:pt modelId="{08BE3FF6-6D46-4286-AC1D-85195E7A3B92}" type="parTrans" cxnId="{9A11589B-7BD5-436C-AE0C-FC14CB8E209A}">
      <dgm:prSet/>
      <dgm:spPr/>
      <dgm:t>
        <a:bodyPr/>
        <a:lstStyle/>
        <a:p>
          <a:endParaRPr lang="en-US"/>
        </a:p>
      </dgm:t>
    </dgm:pt>
    <dgm:pt modelId="{5B0A24D1-CE90-47B0-BE9E-40EC7EBC5A0E}" type="sibTrans" cxnId="{9A11589B-7BD5-436C-AE0C-FC14CB8E209A}">
      <dgm:prSet/>
      <dgm:spPr/>
      <dgm:t>
        <a:bodyPr/>
        <a:lstStyle/>
        <a:p>
          <a:endParaRPr lang="en-US"/>
        </a:p>
      </dgm:t>
    </dgm:pt>
    <dgm:pt modelId="{0395C9E3-B5DA-41CE-B7B7-5CDE772286ED}">
      <dgm:prSet phldrT="[Text]" custT="1"/>
      <dgm:spPr/>
      <dgm:t>
        <a:bodyPr/>
        <a:lstStyle/>
        <a:p>
          <a:r>
            <a:rPr lang="en-US" sz="1500" dirty="0"/>
            <a:t>Households Becoming Homeless</a:t>
          </a:r>
        </a:p>
      </dgm:t>
    </dgm:pt>
    <dgm:pt modelId="{C75B1AB4-F5F1-43A2-9B80-C9E341D48248}" type="parTrans" cxnId="{0E0FC190-A18F-47AF-A957-598595699568}">
      <dgm:prSet/>
      <dgm:spPr/>
      <dgm:t>
        <a:bodyPr/>
        <a:lstStyle/>
        <a:p>
          <a:endParaRPr lang="en-US"/>
        </a:p>
      </dgm:t>
    </dgm:pt>
    <dgm:pt modelId="{69E548D9-A8A4-44DD-AFC9-FD02EE5868E3}" type="sibTrans" cxnId="{0E0FC190-A18F-47AF-A957-598595699568}">
      <dgm:prSet/>
      <dgm:spPr/>
      <dgm:t>
        <a:bodyPr/>
        <a:lstStyle/>
        <a:p>
          <a:endParaRPr lang="en-US"/>
        </a:p>
      </dgm:t>
    </dgm:pt>
    <dgm:pt modelId="{AC076BFB-9CB2-47D2-8D9F-2DEE09855BEC}">
      <dgm:prSet phldrT="[Text]"/>
      <dgm:spPr/>
      <dgm:t>
        <a:bodyPr/>
        <a:lstStyle/>
        <a:p>
          <a:r>
            <a:rPr lang="en-US" dirty="0"/>
            <a:t>Households Housed</a:t>
          </a:r>
        </a:p>
      </dgm:t>
    </dgm:pt>
    <dgm:pt modelId="{7C1260E0-BB6B-427F-B361-DA5460B2F8B4}" type="parTrans" cxnId="{C63DE80D-B2AD-40E0-B13E-70A40C22D4E4}">
      <dgm:prSet/>
      <dgm:spPr/>
      <dgm:t>
        <a:bodyPr/>
        <a:lstStyle/>
        <a:p>
          <a:endParaRPr lang="en-US"/>
        </a:p>
      </dgm:t>
    </dgm:pt>
    <dgm:pt modelId="{D9A9A611-ACEE-40F7-BABA-26CF6AC99281}" type="sibTrans" cxnId="{C63DE80D-B2AD-40E0-B13E-70A40C22D4E4}">
      <dgm:prSet/>
      <dgm:spPr/>
      <dgm:t>
        <a:bodyPr/>
        <a:lstStyle/>
        <a:p>
          <a:endParaRPr lang="en-US"/>
        </a:p>
      </dgm:t>
    </dgm:pt>
    <dgm:pt modelId="{019815AC-56B6-4B14-914B-8483930EFBEF}">
      <dgm:prSet phldrT="[Text]"/>
      <dgm:spPr/>
      <dgm:t>
        <a:bodyPr/>
        <a:lstStyle/>
        <a:p>
          <a:r>
            <a:rPr lang="en-US" dirty="0"/>
            <a:t>Ending PIT Population</a:t>
          </a:r>
        </a:p>
      </dgm:t>
    </dgm:pt>
    <dgm:pt modelId="{E58997A6-9F22-4772-A413-5CCFD6B0617E}" type="parTrans" cxnId="{0E049095-A116-41A5-938C-EC2DD84D56C8}">
      <dgm:prSet/>
      <dgm:spPr/>
      <dgm:t>
        <a:bodyPr/>
        <a:lstStyle/>
        <a:p>
          <a:endParaRPr lang="en-US"/>
        </a:p>
      </dgm:t>
    </dgm:pt>
    <dgm:pt modelId="{BA4EAA10-C39A-41E0-BAE4-FFA692A65C62}" type="sibTrans" cxnId="{0E049095-A116-41A5-938C-EC2DD84D56C8}">
      <dgm:prSet/>
      <dgm:spPr/>
      <dgm:t>
        <a:bodyPr/>
        <a:lstStyle/>
        <a:p>
          <a:endParaRPr lang="en-US"/>
        </a:p>
      </dgm:t>
    </dgm:pt>
    <dgm:pt modelId="{9FCD8022-E5BA-4F05-8219-7B83E757DDCB}" type="pres">
      <dgm:prSet presAssocID="{52A1D0C7-0105-4595-97EF-A57C63CE0F42}" presName="linearFlow" presStyleCnt="0">
        <dgm:presLayoutVars>
          <dgm:dir/>
          <dgm:resizeHandles val="exact"/>
        </dgm:presLayoutVars>
      </dgm:prSet>
      <dgm:spPr/>
    </dgm:pt>
    <dgm:pt modelId="{4A87B987-B020-4802-8495-4F185D3C9C6E}" type="pres">
      <dgm:prSet presAssocID="{B49238F3-5BCE-4DA4-8748-86BA7E8C755F}" presName="node" presStyleLbl="node1" presStyleIdx="0" presStyleCnt="4">
        <dgm:presLayoutVars>
          <dgm:bulletEnabled val="1"/>
        </dgm:presLayoutVars>
      </dgm:prSet>
      <dgm:spPr/>
    </dgm:pt>
    <dgm:pt modelId="{6791EF3C-FA01-4E16-AB93-31AAD3A6F64A}" type="pres">
      <dgm:prSet presAssocID="{5B0A24D1-CE90-47B0-BE9E-40EC7EBC5A0E}" presName="spacerL" presStyleCnt="0"/>
      <dgm:spPr/>
    </dgm:pt>
    <dgm:pt modelId="{4DD04E72-0010-4F81-BBF3-DC5B3E00343E}" type="pres">
      <dgm:prSet presAssocID="{5B0A24D1-CE90-47B0-BE9E-40EC7EBC5A0E}" presName="sibTrans" presStyleLbl="sibTrans2D1" presStyleIdx="0" presStyleCnt="3"/>
      <dgm:spPr/>
    </dgm:pt>
    <dgm:pt modelId="{15A00D48-DE03-4F05-8C06-5D0C9345BDDD}" type="pres">
      <dgm:prSet presAssocID="{5B0A24D1-CE90-47B0-BE9E-40EC7EBC5A0E}" presName="spacerR" presStyleCnt="0"/>
      <dgm:spPr/>
    </dgm:pt>
    <dgm:pt modelId="{85323D48-D344-4A04-BAF4-753B001B4E59}" type="pres">
      <dgm:prSet presAssocID="{0395C9E3-B5DA-41CE-B7B7-5CDE772286ED}" presName="node" presStyleLbl="node1" presStyleIdx="1" presStyleCnt="4">
        <dgm:presLayoutVars>
          <dgm:bulletEnabled val="1"/>
        </dgm:presLayoutVars>
      </dgm:prSet>
      <dgm:spPr/>
    </dgm:pt>
    <dgm:pt modelId="{DFE211C9-2534-4F39-9AE1-A7990AA2E273}" type="pres">
      <dgm:prSet presAssocID="{69E548D9-A8A4-44DD-AFC9-FD02EE5868E3}" presName="spacerL" presStyleCnt="0"/>
      <dgm:spPr/>
    </dgm:pt>
    <dgm:pt modelId="{4E978BF4-2E0D-427C-81EF-B69E4163C15F}" type="pres">
      <dgm:prSet presAssocID="{69E548D9-A8A4-44DD-AFC9-FD02EE5868E3}" presName="sibTrans" presStyleLbl="sibTrans2D1" presStyleIdx="1" presStyleCnt="3"/>
      <dgm:spPr>
        <a:prstGeom prst="mathMinus">
          <a:avLst/>
        </a:prstGeom>
      </dgm:spPr>
    </dgm:pt>
    <dgm:pt modelId="{7208B4BE-917A-4F19-B374-5E06B037270D}" type="pres">
      <dgm:prSet presAssocID="{69E548D9-A8A4-44DD-AFC9-FD02EE5868E3}" presName="spacerR" presStyleCnt="0"/>
      <dgm:spPr/>
    </dgm:pt>
    <dgm:pt modelId="{86326F2C-04A1-4D87-8054-E81E89F6DD24}" type="pres">
      <dgm:prSet presAssocID="{AC076BFB-9CB2-47D2-8D9F-2DEE09855BEC}" presName="node" presStyleLbl="node1" presStyleIdx="2" presStyleCnt="4">
        <dgm:presLayoutVars>
          <dgm:bulletEnabled val="1"/>
        </dgm:presLayoutVars>
      </dgm:prSet>
      <dgm:spPr/>
    </dgm:pt>
    <dgm:pt modelId="{830EEB23-D779-4F92-B1C8-065DB4A9666C}" type="pres">
      <dgm:prSet presAssocID="{D9A9A611-ACEE-40F7-BABA-26CF6AC99281}" presName="spacerL" presStyleCnt="0"/>
      <dgm:spPr/>
    </dgm:pt>
    <dgm:pt modelId="{E6A9E643-83F0-4555-A39C-30ADFEFAF732}" type="pres">
      <dgm:prSet presAssocID="{D9A9A611-ACEE-40F7-BABA-26CF6AC99281}" presName="sibTrans" presStyleLbl="sibTrans2D1" presStyleIdx="2" presStyleCnt="3"/>
      <dgm:spPr/>
    </dgm:pt>
    <dgm:pt modelId="{64B21D48-9A78-470F-A4BD-6630D1813A95}" type="pres">
      <dgm:prSet presAssocID="{D9A9A611-ACEE-40F7-BABA-26CF6AC99281}" presName="spacerR" presStyleCnt="0"/>
      <dgm:spPr/>
    </dgm:pt>
    <dgm:pt modelId="{1E5958BB-2DF9-4A74-B731-B5D5A7F38010}" type="pres">
      <dgm:prSet presAssocID="{019815AC-56B6-4B14-914B-8483930EFBEF}" presName="node" presStyleLbl="node1" presStyleIdx="3" presStyleCnt="4">
        <dgm:presLayoutVars>
          <dgm:bulletEnabled val="1"/>
        </dgm:presLayoutVars>
      </dgm:prSet>
      <dgm:spPr/>
    </dgm:pt>
  </dgm:ptLst>
  <dgm:cxnLst>
    <dgm:cxn modelId="{C63DE80D-B2AD-40E0-B13E-70A40C22D4E4}" srcId="{52A1D0C7-0105-4595-97EF-A57C63CE0F42}" destId="{AC076BFB-9CB2-47D2-8D9F-2DEE09855BEC}" srcOrd="2" destOrd="0" parTransId="{7C1260E0-BB6B-427F-B361-DA5460B2F8B4}" sibTransId="{D9A9A611-ACEE-40F7-BABA-26CF6AC99281}"/>
    <dgm:cxn modelId="{9ADFD539-53FC-4AC1-9D14-D92D9C5C0447}" type="presOf" srcId="{0395C9E3-B5DA-41CE-B7B7-5CDE772286ED}" destId="{85323D48-D344-4A04-BAF4-753B001B4E59}" srcOrd="0" destOrd="0" presId="urn:microsoft.com/office/officeart/2005/8/layout/equation1"/>
    <dgm:cxn modelId="{45709165-B4CE-4644-ADB3-67D008AF865E}" type="presOf" srcId="{AC076BFB-9CB2-47D2-8D9F-2DEE09855BEC}" destId="{86326F2C-04A1-4D87-8054-E81E89F6DD24}" srcOrd="0" destOrd="0" presId="urn:microsoft.com/office/officeart/2005/8/layout/equation1"/>
    <dgm:cxn modelId="{5B198C4C-264C-4FBB-8465-EB39611F987B}" type="presOf" srcId="{B49238F3-5BCE-4DA4-8748-86BA7E8C755F}" destId="{4A87B987-B020-4802-8495-4F185D3C9C6E}" srcOrd="0" destOrd="0" presId="urn:microsoft.com/office/officeart/2005/8/layout/equation1"/>
    <dgm:cxn modelId="{6BD52787-90DF-40E2-8D39-B2BB31B15FED}" type="presOf" srcId="{69E548D9-A8A4-44DD-AFC9-FD02EE5868E3}" destId="{4E978BF4-2E0D-427C-81EF-B69E4163C15F}" srcOrd="0" destOrd="0" presId="urn:microsoft.com/office/officeart/2005/8/layout/equation1"/>
    <dgm:cxn modelId="{3365898E-2004-46C0-AB00-4E1CB959614A}" type="presOf" srcId="{D9A9A611-ACEE-40F7-BABA-26CF6AC99281}" destId="{E6A9E643-83F0-4555-A39C-30ADFEFAF732}" srcOrd="0" destOrd="0" presId="urn:microsoft.com/office/officeart/2005/8/layout/equation1"/>
    <dgm:cxn modelId="{0E0FC190-A18F-47AF-A957-598595699568}" srcId="{52A1D0C7-0105-4595-97EF-A57C63CE0F42}" destId="{0395C9E3-B5DA-41CE-B7B7-5CDE772286ED}" srcOrd="1" destOrd="0" parTransId="{C75B1AB4-F5F1-43A2-9B80-C9E341D48248}" sibTransId="{69E548D9-A8A4-44DD-AFC9-FD02EE5868E3}"/>
    <dgm:cxn modelId="{0E049095-A116-41A5-938C-EC2DD84D56C8}" srcId="{52A1D0C7-0105-4595-97EF-A57C63CE0F42}" destId="{019815AC-56B6-4B14-914B-8483930EFBEF}" srcOrd="3" destOrd="0" parTransId="{E58997A6-9F22-4772-A413-5CCFD6B0617E}" sibTransId="{BA4EAA10-C39A-41E0-BAE4-FFA692A65C62}"/>
    <dgm:cxn modelId="{9A11589B-7BD5-436C-AE0C-FC14CB8E209A}" srcId="{52A1D0C7-0105-4595-97EF-A57C63CE0F42}" destId="{B49238F3-5BCE-4DA4-8748-86BA7E8C755F}" srcOrd="0" destOrd="0" parTransId="{08BE3FF6-6D46-4286-AC1D-85195E7A3B92}" sibTransId="{5B0A24D1-CE90-47B0-BE9E-40EC7EBC5A0E}"/>
    <dgm:cxn modelId="{235D25A6-120F-432F-B25A-E00E2D263437}" type="presOf" srcId="{019815AC-56B6-4B14-914B-8483930EFBEF}" destId="{1E5958BB-2DF9-4A74-B731-B5D5A7F38010}" srcOrd="0" destOrd="0" presId="urn:microsoft.com/office/officeart/2005/8/layout/equation1"/>
    <dgm:cxn modelId="{A86FBCAF-EC7A-4B38-B298-F53540CCB379}" type="presOf" srcId="{52A1D0C7-0105-4595-97EF-A57C63CE0F42}" destId="{9FCD8022-E5BA-4F05-8219-7B83E757DDCB}" srcOrd="0" destOrd="0" presId="urn:microsoft.com/office/officeart/2005/8/layout/equation1"/>
    <dgm:cxn modelId="{D1182AF3-0330-4D6A-AF4D-DE17F87B114D}" type="presOf" srcId="{5B0A24D1-CE90-47B0-BE9E-40EC7EBC5A0E}" destId="{4DD04E72-0010-4F81-BBF3-DC5B3E00343E}" srcOrd="0" destOrd="0" presId="urn:microsoft.com/office/officeart/2005/8/layout/equation1"/>
    <dgm:cxn modelId="{05F22044-CFAD-4C14-AC77-C16B0FF43CFA}" type="presParOf" srcId="{9FCD8022-E5BA-4F05-8219-7B83E757DDCB}" destId="{4A87B987-B020-4802-8495-4F185D3C9C6E}" srcOrd="0" destOrd="0" presId="urn:microsoft.com/office/officeart/2005/8/layout/equation1"/>
    <dgm:cxn modelId="{805902F3-8D86-44A5-850C-B80F3D378DBD}" type="presParOf" srcId="{9FCD8022-E5BA-4F05-8219-7B83E757DDCB}" destId="{6791EF3C-FA01-4E16-AB93-31AAD3A6F64A}" srcOrd="1" destOrd="0" presId="urn:microsoft.com/office/officeart/2005/8/layout/equation1"/>
    <dgm:cxn modelId="{172B3BA8-3C5E-42EC-A22B-9D7C21223119}" type="presParOf" srcId="{9FCD8022-E5BA-4F05-8219-7B83E757DDCB}" destId="{4DD04E72-0010-4F81-BBF3-DC5B3E00343E}" srcOrd="2" destOrd="0" presId="urn:microsoft.com/office/officeart/2005/8/layout/equation1"/>
    <dgm:cxn modelId="{25E20822-22C5-4A75-8B49-5737B6E2927C}" type="presParOf" srcId="{9FCD8022-E5BA-4F05-8219-7B83E757DDCB}" destId="{15A00D48-DE03-4F05-8C06-5D0C9345BDDD}" srcOrd="3" destOrd="0" presId="urn:microsoft.com/office/officeart/2005/8/layout/equation1"/>
    <dgm:cxn modelId="{D957FEB6-32F0-461D-8B9C-0364D86BABA6}" type="presParOf" srcId="{9FCD8022-E5BA-4F05-8219-7B83E757DDCB}" destId="{85323D48-D344-4A04-BAF4-753B001B4E59}" srcOrd="4" destOrd="0" presId="urn:microsoft.com/office/officeart/2005/8/layout/equation1"/>
    <dgm:cxn modelId="{F3AB833C-950E-4499-B803-DBF45E75AAEE}" type="presParOf" srcId="{9FCD8022-E5BA-4F05-8219-7B83E757DDCB}" destId="{DFE211C9-2534-4F39-9AE1-A7990AA2E273}" srcOrd="5" destOrd="0" presId="urn:microsoft.com/office/officeart/2005/8/layout/equation1"/>
    <dgm:cxn modelId="{F51FFAAA-421C-4876-83E2-15CFD12F9E03}" type="presParOf" srcId="{9FCD8022-E5BA-4F05-8219-7B83E757DDCB}" destId="{4E978BF4-2E0D-427C-81EF-B69E4163C15F}" srcOrd="6" destOrd="0" presId="urn:microsoft.com/office/officeart/2005/8/layout/equation1"/>
    <dgm:cxn modelId="{6E9F2302-BB43-474C-93A1-86662F830455}" type="presParOf" srcId="{9FCD8022-E5BA-4F05-8219-7B83E757DDCB}" destId="{7208B4BE-917A-4F19-B374-5E06B037270D}" srcOrd="7" destOrd="0" presId="urn:microsoft.com/office/officeart/2005/8/layout/equation1"/>
    <dgm:cxn modelId="{6B465E41-F089-47E9-8537-4F1497300250}" type="presParOf" srcId="{9FCD8022-E5BA-4F05-8219-7B83E757DDCB}" destId="{86326F2C-04A1-4D87-8054-E81E89F6DD24}" srcOrd="8" destOrd="0" presId="urn:microsoft.com/office/officeart/2005/8/layout/equation1"/>
    <dgm:cxn modelId="{BC2E2D33-DBC6-47E2-9D22-79762D631F98}" type="presParOf" srcId="{9FCD8022-E5BA-4F05-8219-7B83E757DDCB}" destId="{830EEB23-D779-4F92-B1C8-065DB4A9666C}" srcOrd="9" destOrd="0" presId="urn:microsoft.com/office/officeart/2005/8/layout/equation1"/>
    <dgm:cxn modelId="{FB804408-A784-436B-8069-BFE85BEC95C1}" type="presParOf" srcId="{9FCD8022-E5BA-4F05-8219-7B83E757DDCB}" destId="{E6A9E643-83F0-4555-A39C-30ADFEFAF732}" srcOrd="10" destOrd="0" presId="urn:microsoft.com/office/officeart/2005/8/layout/equation1"/>
    <dgm:cxn modelId="{E971169E-81FC-4DDD-928E-B08F7D8F11AB}" type="presParOf" srcId="{9FCD8022-E5BA-4F05-8219-7B83E757DDCB}" destId="{64B21D48-9A78-470F-A4BD-6630D1813A95}" srcOrd="11" destOrd="0" presId="urn:microsoft.com/office/officeart/2005/8/layout/equation1"/>
    <dgm:cxn modelId="{F95EB689-FA0F-4AAD-B880-FE9511540DB3}" type="presParOf" srcId="{9FCD8022-E5BA-4F05-8219-7B83E757DDCB}" destId="{1E5958BB-2DF9-4A74-B731-B5D5A7F38010}" srcOrd="12"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7B987-B020-4802-8495-4F185D3C9C6E}">
      <dsp:nvSpPr>
        <dsp:cNvPr id="0" name=""/>
        <dsp:cNvSpPr/>
      </dsp:nvSpPr>
      <dsp:spPr>
        <a:xfrm>
          <a:off x="4978" y="1389950"/>
          <a:ext cx="1383071" cy="13830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Starting PIT Population</a:t>
          </a:r>
        </a:p>
      </dsp:txBody>
      <dsp:txXfrm>
        <a:off x="207524" y="1592496"/>
        <a:ext cx="977979" cy="977979"/>
      </dsp:txXfrm>
    </dsp:sp>
    <dsp:sp modelId="{4DD04E72-0010-4F81-BBF3-DC5B3E00343E}">
      <dsp:nvSpPr>
        <dsp:cNvPr id="0" name=""/>
        <dsp:cNvSpPr/>
      </dsp:nvSpPr>
      <dsp:spPr>
        <a:xfrm>
          <a:off x="1500354" y="1680395"/>
          <a:ext cx="802181" cy="80218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606683" y="1987149"/>
        <a:ext cx="589523" cy="188673"/>
      </dsp:txXfrm>
    </dsp:sp>
    <dsp:sp modelId="{85323D48-D344-4A04-BAF4-753B001B4E59}">
      <dsp:nvSpPr>
        <dsp:cNvPr id="0" name=""/>
        <dsp:cNvSpPr/>
      </dsp:nvSpPr>
      <dsp:spPr>
        <a:xfrm>
          <a:off x="2414841" y="1389950"/>
          <a:ext cx="1383071" cy="13830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Households Becoming Homeless</a:t>
          </a:r>
        </a:p>
      </dsp:txBody>
      <dsp:txXfrm>
        <a:off x="2617387" y="1592496"/>
        <a:ext cx="977979" cy="977979"/>
      </dsp:txXfrm>
    </dsp:sp>
    <dsp:sp modelId="{4E978BF4-2E0D-427C-81EF-B69E4163C15F}">
      <dsp:nvSpPr>
        <dsp:cNvPr id="0" name=""/>
        <dsp:cNvSpPr/>
      </dsp:nvSpPr>
      <dsp:spPr>
        <a:xfrm>
          <a:off x="3910217" y="1680395"/>
          <a:ext cx="802181" cy="802181"/>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016546" y="1987149"/>
        <a:ext cx="589523" cy="188673"/>
      </dsp:txXfrm>
    </dsp:sp>
    <dsp:sp modelId="{86326F2C-04A1-4D87-8054-E81E89F6DD24}">
      <dsp:nvSpPr>
        <dsp:cNvPr id="0" name=""/>
        <dsp:cNvSpPr/>
      </dsp:nvSpPr>
      <dsp:spPr>
        <a:xfrm>
          <a:off x="4824704" y="1389950"/>
          <a:ext cx="1383071" cy="13830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Households Housed</a:t>
          </a:r>
        </a:p>
      </dsp:txBody>
      <dsp:txXfrm>
        <a:off x="5027250" y="1592496"/>
        <a:ext cx="977979" cy="977979"/>
      </dsp:txXfrm>
    </dsp:sp>
    <dsp:sp modelId="{E6A9E643-83F0-4555-A39C-30ADFEFAF732}">
      <dsp:nvSpPr>
        <dsp:cNvPr id="0" name=""/>
        <dsp:cNvSpPr/>
      </dsp:nvSpPr>
      <dsp:spPr>
        <a:xfrm>
          <a:off x="6320081" y="1680395"/>
          <a:ext cx="802181" cy="802181"/>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426410" y="1845644"/>
        <a:ext cx="589523" cy="471683"/>
      </dsp:txXfrm>
    </dsp:sp>
    <dsp:sp modelId="{1E5958BB-2DF9-4A74-B731-B5D5A7F38010}">
      <dsp:nvSpPr>
        <dsp:cNvPr id="0" name=""/>
        <dsp:cNvSpPr/>
      </dsp:nvSpPr>
      <dsp:spPr>
        <a:xfrm>
          <a:off x="7234567" y="1389950"/>
          <a:ext cx="1383071" cy="13830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Ending PIT Population</a:t>
          </a:r>
        </a:p>
      </dsp:txBody>
      <dsp:txXfrm>
        <a:off x="7437113" y="1592496"/>
        <a:ext cx="977979" cy="97797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8DF24-F230-40C2-94BD-FE5453EEA2F1}" type="datetimeFigureOut">
              <a:rPr lang="en-US" smtClean="0"/>
              <a:t>4/1/2018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EF649-152C-4D46-ACB9-A8276BF69D81}" type="slidenum">
              <a:rPr lang="en-US" smtClean="0"/>
              <a:t>‹#›</a:t>
            </a:fld>
            <a:endParaRPr lang="en-US"/>
          </a:p>
        </p:txBody>
      </p:sp>
    </p:spTree>
    <p:extLst>
      <p:ext uri="{BB962C8B-B14F-4D97-AF65-F5344CB8AC3E}">
        <p14:creationId xmlns:p14="http://schemas.microsoft.com/office/powerpoint/2010/main" val="286844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Aft>
                <a:spcPct val="0"/>
              </a:spcAft>
              <a:buNone/>
            </a:pPr>
            <a:r>
              <a:rPr lang="en-US" dirty="0">
                <a:solidFill>
                  <a:schemeClr val="accent6">
                    <a:lumMod val="75000"/>
                  </a:schemeClr>
                </a:solidFill>
                <a:latin typeface="Times New Roman" pitchFamily="1" charset="0"/>
                <a:ea typeface="ＭＳ Ｐゴシック" pitchFamily="1" charset="-128"/>
                <a:cs typeface="Times New Roman" pitchFamily="1" charset="0"/>
              </a:rPr>
              <a:t>Focus Strategies works with communities to:</a:t>
            </a:r>
          </a:p>
          <a:p>
            <a:pPr marL="173503" indent="-173503" fontAlgn="base">
              <a:spcAft>
                <a:spcPct val="0"/>
              </a:spcAft>
              <a:buFont typeface="Arial" panose="020B0604020202020204" pitchFamily="34" charset="0"/>
              <a:buChar char="•"/>
            </a:pPr>
            <a:r>
              <a:rPr lang="en-US" dirty="0">
                <a:solidFill>
                  <a:schemeClr val="accent6">
                    <a:lumMod val="75000"/>
                  </a:schemeClr>
                </a:solidFill>
                <a:latin typeface="Times New Roman" pitchFamily="1" charset="0"/>
                <a:ea typeface="ＭＳ Ｐゴシック" pitchFamily="1" charset="-128"/>
                <a:cs typeface="Times New Roman" pitchFamily="1" charset="0"/>
              </a:rPr>
              <a:t>Assess and improve the quality of local homeless data for informing change</a:t>
            </a:r>
          </a:p>
          <a:p>
            <a:pPr marL="173503" indent="-173503" fontAlgn="base">
              <a:spcAft>
                <a:spcPct val="0"/>
              </a:spcAft>
              <a:buFont typeface="Arial" panose="020B0604020202020204" pitchFamily="34" charset="0"/>
              <a:buChar char="•"/>
            </a:pPr>
            <a:r>
              <a:rPr lang="en-US" dirty="0">
                <a:solidFill>
                  <a:schemeClr val="accent6">
                    <a:lumMod val="75000"/>
                  </a:schemeClr>
                </a:solidFill>
                <a:latin typeface="Times New Roman" pitchFamily="1" charset="0"/>
                <a:ea typeface="ＭＳ Ｐゴシック" pitchFamily="1" charset="-128"/>
                <a:cs typeface="Times New Roman" pitchFamily="1" charset="0"/>
              </a:rPr>
              <a:t>Analyze system outcomes and costs</a:t>
            </a:r>
          </a:p>
          <a:p>
            <a:pPr marL="173503" indent="-173503" fontAlgn="base">
              <a:spcAft>
                <a:spcPct val="0"/>
              </a:spcAft>
              <a:buFont typeface="Arial" panose="020B0604020202020204" pitchFamily="34" charset="0"/>
              <a:buChar char="•"/>
            </a:pPr>
            <a:r>
              <a:rPr lang="en-US" dirty="0">
                <a:solidFill>
                  <a:schemeClr val="accent6">
                    <a:lumMod val="75000"/>
                  </a:schemeClr>
                </a:solidFill>
                <a:latin typeface="Times New Roman" pitchFamily="1" charset="0"/>
                <a:ea typeface="ＭＳ Ｐゴシック" pitchFamily="1" charset="-128"/>
                <a:cs typeface="Times New Roman" pitchFamily="1" charset="0"/>
              </a:rPr>
              <a:t>Synthesize data from multiple systems of care (homeless, mental health, human services, etc.) to identify client overlap and service utilization patterns</a:t>
            </a:r>
          </a:p>
          <a:p>
            <a:pPr marL="173503" indent="-173503" fontAlgn="base">
              <a:spcAft>
                <a:spcPct val="0"/>
              </a:spcAft>
              <a:buFont typeface="Arial" panose="020B0604020202020204" pitchFamily="34" charset="0"/>
              <a:buChar char="•"/>
            </a:pPr>
            <a:r>
              <a:rPr lang="en-US" dirty="0">
                <a:solidFill>
                  <a:schemeClr val="accent6">
                    <a:lumMod val="75000"/>
                  </a:schemeClr>
                </a:solidFill>
                <a:latin typeface="Times New Roman" pitchFamily="1" charset="0"/>
                <a:ea typeface="ＭＳ Ｐゴシック" pitchFamily="1" charset="-128"/>
                <a:cs typeface="Times New Roman" pitchFamily="1" charset="0"/>
              </a:rPr>
              <a:t>Identify how system resources are currently invested &amp; recommend how they can be repurposed to be more effective</a:t>
            </a:r>
          </a:p>
          <a:p>
            <a:endParaRPr lang="en-US" dirty="0"/>
          </a:p>
        </p:txBody>
      </p:sp>
      <p:sp>
        <p:nvSpPr>
          <p:cNvPr id="4" name="Slide Number Placeholder 3"/>
          <p:cNvSpPr>
            <a:spLocks noGrp="1"/>
          </p:cNvSpPr>
          <p:nvPr>
            <p:ph type="sldNum" sz="quarter" idx="10"/>
          </p:nvPr>
        </p:nvSpPr>
        <p:spPr/>
        <p:txBody>
          <a:bodyPr/>
          <a:lstStyle/>
          <a:p>
            <a:fld id="{396D2E88-AC49-45EB-9A92-4CCF74AE6B22}" type="slidenum">
              <a:rPr lang="en-US" smtClean="0"/>
              <a:t>2</a:t>
            </a:fld>
            <a:endParaRPr lang="en-US"/>
          </a:p>
        </p:txBody>
      </p:sp>
    </p:spTree>
    <p:extLst>
      <p:ext uri="{BB962C8B-B14F-4D97-AF65-F5344CB8AC3E}">
        <p14:creationId xmlns:p14="http://schemas.microsoft.com/office/powerpoint/2010/main" val="2201302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D2E88-AC49-45EB-9A92-4CCF74AE6B22}" type="slidenum">
              <a:rPr lang="en-US" smtClean="0"/>
              <a:t>11</a:t>
            </a:fld>
            <a:endParaRPr lang="en-US"/>
          </a:p>
        </p:txBody>
      </p:sp>
    </p:spTree>
    <p:extLst>
      <p:ext uri="{BB962C8B-B14F-4D97-AF65-F5344CB8AC3E}">
        <p14:creationId xmlns:p14="http://schemas.microsoft.com/office/powerpoint/2010/main" val="501897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Evaluates performance at the project level giving the ability to look at each individual project and the system as a whole. </a:t>
            </a:r>
          </a:p>
          <a:p>
            <a:r>
              <a:rPr lang="en-US" dirty="0"/>
              <a:t>Look at projects of the same type side by side = useful when evaluating performance</a:t>
            </a:r>
          </a:p>
          <a:p>
            <a:endParaRPr lang="en-US" dirty="0"/>
          </a:p>
          <a:p>
            <a:r>
              <a:rPr lang="en-US" dirty="0"/>
              <a:t>What data sources are used?....</a:t>
            </a:r>
          </a:p>
        </p:txBody>
      </p:sp>
      <p:sp>
        <p:nvSpPr>
          <p:cNvPr id="4" name="Slide Number Placeholder 3"/>
          <p:cNvSpPr>
            <a:spLocks noGrp="1"/>
          </p:cNvSpPr>
          <p:nvPr>
            <p:ph type="sldNum" sz="quarter" idx="10"/>
          </p:nvPr>
        </p:nvSpPr>
        <p:spPr/>
        <p:txBody>
          <a:bodyPr/>
          <a:lstStyle/>
          <a:p>
            <a:fld id="{756EF649-152C-4D46-ACB9-A8276BF69D81}" type="slidenum">
              <a:rPr lang="en-US" smtClean="0"/>
              <a:t>13</a:t>
            </a:fld>
            <a:endParaRPr lang="en-US"/>
          </a:p>
        </p:txBody>
      </p:sp>
    </p:spTree>
    <p:extLst>
      <p:ext uri="{BB962C8B-B14F-4D97-AF65-F5344CB8AC3E}">
        <p14:creationId xmlns:p14="http://schemas.microsoft.com/office/powerpoint/2010/main" val="2736100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Foundation for the BYC is HIC – HIC gives picture of homeless housing system. Should be complete and comprehensive view of all beds/units dedicated to homeless in community.</a:t>
            </a:r>
          </a:p>
          <a:p>
            <a:r>
              <a:rPr lang="en-US" dirty="0"/>
              <a:t>	Which projects enter data into HMIS? </a:t>
            </a:r>
          </a:p>
          <a:p>
            <a:r>
              <a:rPr lang="en-US" dirty="0"/>
              <a:t>	Those who don’t have comparable data? </a:t>
            </a:r>
          </a:p>
          <a:p>
            <a:endParaRPr lang="en-US" dirty="0"/>
          </a:p>
          <a:p>
            <a:r>
              <a:rPr lang="en-US" dirty="0"/>
              <a:t>HMIS data – BYC uses two full years of data (first year for returns, 2</a:t>
            </a:r>
            <a:r>
              <a:rPr lang="en-US" baseline="30000" dirty="0"/>
              <a:t>nd</a:t>
            </a:r>
            <a:r>
              <a:rPr lang="en-US" dirty="0"/>
              <a:t> year to measure outcomes); want recent data but also want complete data. Don’t want too far in the past also don’t want to recent past where data may be incomplete. The HIC will guide your data pull. Likely there are projects on the HIC not in HMIS so wont be able to analyze them. If you can get comparable data and are confident in quality you can use that. </a:t>
            </a:r>
          </a:p>
          <a:p>
            <a:r>
              <a:rPr lang="en-US" dirty="0"/>
              <a:t>Crosswalk!!! Complicated process and extremely important to ability to analyze projects. Need to know which are being analyzed and how to fully represent them in the data.</a:t>
            </a:r>
          </a:p>
          <a:p>
            <a:endParaRPr lang="en-US" dirty="0"/>
          </a:p>
          <a:p>
            <a:r>
              <a:rPr lang="en-US" dirty="0"/>
              <a:t>Use very few, straight forward data elements; however, BYC looks at household level data not client = need global HH ID to follow households through the system. This seems hard for some communities</a:t>
            </a:r>
          </a:p>
          <a:p>
            <a:endParaRPr lang="en-US" dirty="0"/>
          </a:p>
          <a:p>
            <a:r>
              <a:rPr lang="en-US" dirty="0"/>
              <a:t>Most unique thing about BYC = cost analysis. We use program budget data to analyze the cost per permanent housing exit by program. Ask each provider to report on the total operating budget (including all funding sources) for each project. Collecting budget data is most difficult part of the process – providers not open to sharing, information hard to collect because multiple funding sources, process takes significant amount of time with back and forth communication.</a:t>
            </a:r>
          </a:p>
        </p:txBody>
      </p:sp>
      <p:sp>
        <p:nvSpPr>
          <p:cNvPr id="4" name="Slide Number Placeholder 3"/>
          <p:cNvSpPr>
            <a:spLocks noGrp="1"/>
          </p:cNvSpPr>
          <p:nvPr>
            <p:ph type="sldNum" sz="quarter" idx="10"/>
          </p:nvPr>
        </p:nvSpPr>
        <p:spPr/>
        <p:txBody>
          <a:bodyPr/>
          <a:lstStyle/>
          <a:p>
            <a:fld id="{756EF649-152C-4D46-ACB9-A8276BF69D81}" type="slidenum">
              <a:rPr lang="en-US" smtClean="0"/>
              <a:t>14</a:t>
            </a:fld>
            <a:endParaRPr lang="en-US"/>
          </a:p>
        </p:txBody>
      </p:sp>
    </p:spTree>
    <p:extLst>
      <p:ext uri="{BB962C8B-B14F-4D97-AF65-F5344CB8AC3E}">
        <p14:creationId xmlns:p14="http://schemas.microsoft.com/office/powerpoint/2010/main" val="77920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EF649-152C-4D46-ACB9-A8276BF69D81}" type="slidenum">
              <a:rPr lang="en-US" smtClean="0"/>
              <a:t>15</a:t>
            </a:fld>
            <a:endParaRPr lang="en-US"/>
          </a:p>
        </p:txBody>
      </p:sp>
    </p:spTree>
    <p:extLst>
      <p:ext uri="{BB962C8B-B14F-4D97-AF65-F5344CB8AC3E}">
        <p14:creationId xmlns:p14="http://schemas.microsoft.com/office/powerpoint/2010/main" val="3862316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you’ll see if from “</a:t>
            </a:r>
            <a:r>
              <a:rPr lang="en-US" dirty="0" err="1"/>
              <a:t>anytown</a:t>
            </a:r>
            <a:r>
              <a:rPr lang="en-US" dirty="0"/>
              <a:t> USA” which is aggregated/averaged data from multiple communities across the country and is a few years old at this point. The show characteristics that are most common among the communities we work with. Of course each community has its own unique strengths and challenges. </a:t>
            </a:r>
          </a:p>
          <a:p>
            <a:endParaRPr lang="en-US" dirty="0"/>
          </a:p>
          <a:p>
            <a:r>
              <a:rPr lang="en-US" dirty="0"/>
              <a:t>Performance measures:</a:t>
            </a:r>
          </a:p>
          <a:p>
            <a:r>
              <a:rPr lang="en-US" dirty="0"/>
              <a:t>Utilization rate, length of stay, analysis of entries and exits, cost per permanent housing exit, and returns within 1 year. All measures for each individual project then can roll up by project type….</a:t>
            </a:r>
          </a:p>
        </p:txBody>
      </p:sp>
      <p:sp>
        <p:nvSpPr>
          <p:cNvPr id="4" name="Slide Number Placeholder 3"/>
          <p:cNvSpPr>
            <a:spLocks noGrp="1"/>
          </p:cNvSpPr>
          <p:nvPr>
            <p:ph type="sldNum" sz="quarter" idx="10"/>
          </p:nvPr>
        </p:nvSpPr>
        <p:spPr/>
        <p:txBody>
          <a:bodyPr/>
          <a:lstStyle/>
          <a:p>
            <a:fld id="{756EF649-152C-4D46-ACB9-A8276BF69D81}" type="slidenum">
              <a:rPr lang="en-US" smtClean="0"/>
              <a:t>16</a:t>
            </a:fld>
            <a:endParaRPr lang="en-US"/>
          </a:p>
        </p:txBody>
      </p:sp>
    </p:spTree>
    <p:extLst>
      <p:ext uri="{BB962C8B-B14F-4D97-AF65-F5344CB8AC3E}">
        <p14:creationId xmlns:p14="http://schemas.microsoft.com/office/powerpoint/2010/main" val="2759494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data to analyze individual project performance; project performance for each project of a specific type; and of each type in the system</a:t>
            </a:r>
          </a:p>
          <a:p>
            <a:endParaRPr lang="en-US" dirty="0"/>
          </a:p>
        </p:txBody>
      </p:sp>
      <p:sp>
        <p:nvSpPr>
          <p:cNvPr id="4" name="Slide Number Placeholder 3"/>
          <p:cNvSpPr>
            <a:spLocks noGrp="1"/>
          </p:cNvSpPr>
          <p:nvPr>
            <p:ph type="sldNum" sz="quarter" idx="10"/>
          </p:nvPr>
        </p:nvSpPr>
        <p:spPr/>
        <p:txBody>
          <a:bodyPr/>
          <a:lstStyle/>
          <a:p>
            <a:fld id="{756EF649-152C-4D46-ACB9-A8276BF69D81}" type="slidenum">
              <a:rPr lang="en-US" smtClean="0"/>
              <a:t>17</a:t>
            </a:fld>
            <a:endParaRPr lang="en-US"/>
          </a:p>
        </p:txBody>
      </p:sp>
    </p:spTree>
    <p:extLst>
      <p:ext uri="{BB962C8B-B14F-4D97-AF65-F5344CB8AC3E}">
        <p14:creationId xmlns:p14="http://schemas.microsoft.com/office/powerpoint/2010/main" val="3365620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Calculate cost per permanent housing exit for each project. </a:t>
            </a:r>
          </a:p>
          <a:p>
            <a:r>
              <a:rPr lang="en-US" dirty="0"/>
              <a:t>Have to take other measures into account – if all things = and </a:t>
            </a:r>
            <a:r>
              <a:rPr lang="en-US" dirty="0" err="1"/>
              <a:t>proj</a:t>
            </a:r>
            <a:r>
              <a:rPr lang="en-US" dirty="0"/>
              <a:t> A cost way more than </a:t>
            </a:r>
            <a:r>
              <a:rPr lang="en-US" dirty="0" err="1"/>
              <a:t>proj</a:t>
            </a:r>
            <a:r>
              <a:rPr lang="en-US" dirty="0"/>
              <a:t> B; </a:t>
            </a:r>
            <a:r>
              <a:rPr lang="en-US" dirty="0" err="1"/>
              <a:t>proj</a:t>
            </a:r>
            <a:r>
              <a:rPr lang="en-US" dirty="0"/>
              <a:t> A super cheap but only exits ½ the people to PH than more expensive </a:t>
            </a:r>
            <a:r>
              <a:rPr lang="en-US" dirty="0" err="1"/>
              <a:t>proj</a:t>
            </a:r>
            <a:r>
              <a:rPr lang="en-US" dirty="0"/>
              <a:t> B….(see next slide)</a:t>
            </a:r>
          </a:p>
          <a:p>
            <a:endParaRPr lang="en-US" dirty="0"/>
          </a:p>
        </p:txBody>
      </p:sp>
      <p:sp>
        <p:nvSpPr>
          <p:cNvPr id="4" name="Slide Number Placeholder 3"/>
          <p:cNvSpPr>
            <a:spLocks noGrp="1"/>
          </p:cNvSpPr>
          <p:nvPr>
            <p:ph type="sldNum" sz="quarter" idx="10"/>
          </p:nvPr>
        </p:nvSpPr>
        <p:spPr/>
        <p:txBody>
          <a:bodyPr/>
          <a:lstStyle/>
          <a:p>
            <a:fld id="{756EF649-152C-4D46-ACB9-A8276BF69D81}" type="slidenum">
              <a:rPr lang="en-US" smtClean="0"/>
              <a:t>18</a:t>
            </a:fld>
            <a:endParaRPr lang="en-US"/>
          </a:p>
        </p:txBody>
      </p:sp>
    </p:spTree>
    <p:extLst>
      <p:ext uri="{BB962C8B-B14F-4D97-AF65-F5344CB8AC3E}">
        <p14:creationId xmlns:p14="http://schemas.microsoft.com/office/powerpoint/2010/main" val="606098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here:</a:t>
            </a:r>
          </a:p>
          <a:p>
            <a:r>
              <a:rPr lang="en-US" dirty="0"/>
              <a:t>We are all well aware by now that generally TH is very expensive with equal, or even lower performance, than RRH. This data shows inexpensive ES. TH being 3x more expensive than RRH is not uncommon.</a:t>
            </a:r>
          </a:p>
        </p:txBody>
      </p:sp>
      <p:sp>
        <p:nvSpPr>
          <p:cNvPr id="4" name="Slide Number Placeholder 3"/>
          <p:cNvSpPr>
            <a:spLocks noGrp="1"/>
          </p:cNvSpPr>
          <p:nvPr>
            <p:ph type="sldNum" sz="quarter" idx="10"/>
          </p:nvPr>
        </p:nvSpPr>
        <p:spPr/>
        <p:txBody>
          <a:bodyPr/>
          <a:lstStyle/>
          <a:p>
            <a:fld id="{756EF649-152C-4D46-ACB9-A8276BF69D81}" type="slidenum">
              <a:rPr lang="en-US" smtClean="0"/>
              <a:t>19</a:t>
            </a:fld>
            <a:endParaRPr lang="en-US"/>
          </a:p>
        </p:txBody>
      </p:sp>
    </p:spTree>
    <p:extLst>
      <p:ext uri="{BB962C8B-B14F-4D97-AF65-F5344CB8AC3E}">
        <p14:creationId xmlns:p14="http://schemas.microsoft.com/office/powerpoint/2010/main" val="2418488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BYC assess % of missing/unknown data, for both years, for Prior Living and Destination. Missing % are for individual clients and households.</a:t>
            </a:r>
          </a:p>
          <a:p>
            <a:r>
              <a:rPr lang="en-US" dirty="0"/>
              <a:t>Also looks at length of stay, UR, and HHs served as DQ measures. </a:t>
            </a:r>
          </a:p>
          <a:p>
            <a:r>
              <a:rPr lang="en-US" dirty="0"/>
              <a:t>	Significant variance in LOS could be DQ issue, negative LOS of course DQ issue</a:t>
            </a:r>
          </a:p>
          <a:p>
            <a:r>
              <a:rPr lang="en-US" dirty="0"/>
              <a:t>	HHs served = </a:t>
            </a:r>
            <a:r>
              <a:rPr lang="en-US" sz="1200" b="0" i="0" u="none" strike="noStrike" kern="1200" dirty="0">
                <a:solidFill>
                  <a:schemeClr val="tx1"/>
                </a:solidFill>
                <a:effectLst/>
                <a:latin typeface="+mn-lt"/>
                <a:ea typeface="+mn-ea"/>
                <a:cs typeface="+mn-cs"/>
              </a:rPr>
              <a:t>The BYC calculates the total households served and exited in a year using the 	project's point in time capacity (count of beds/units), calculated utilization rate based on 	HMIS data, and length of stay.  = (PIT capacity x ((365 x utilization rate) ÷ length of stay); 	BYC shows this number of </a:t>
            </a:r>
            <a:r>
              <a:rPr lang="en-US" sz="1200" b="0" i="0" u="none" strike="noStrike" kern="1200" dirty="0" err="1">
                <a:solidFill>
                  <a:schemeClr val="tx1"/>
                </a:solidFill>
                <a:effectLst/>
                <a:latin typeface="+mn-lt"/>
                <a:ea typeface="+mn-ea"/>
                <a:cs typeface="+mn-cs"/>
              </a:rPr>
              <a:t>calc</a:t>
            </a:r>
            <a:r>
              <a:rPr lang="en-US" sz="1200" b="0" i="0" u="none" strike="noStrike" kern="1200" dirty="0">
                <a:solidFill>
                  <a:schemeClr val="tx1"/>
                </a:solidFill>
                <a:effectLst/>
                <a:latin typeface="+mn-lt"/>
                <a:ea typeface="+mn-ea"/>
                <a:cs typeface="+mn-cs"/>
              </a:rPr>
              <a:t> HHs and actual HMIS HHs served where a major difference 	could indicate DQ issue with entry/exits</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756EF649-152C-4D46-ACB9-A8276BF69D81}" type="slidenum">
              <a:rPr lang="en-US" smtClean="0"/>
              <a:t>20</a:t>
            </a:fld>
            <a:endParaRPr lang="en-US"/>
          </a:p>
        </p:txBody>
      </p:sp>
    </p:spTree>
    <p:extLst>
      <p:ext uri="{BB962C8B-B14F-4D97-AF65-F5344CB8AC3E}">
        <p14:creationId xmlns:p14="http://schemas.microsoft.com/office/powerpoint/2010/main" val="1609258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notable differences: </a:t>
            </a:r>
          </a:p>
          <a:p>
            <a:r>
              <a:rPr lang="en-US" dirty="0"/>
              <a:t>BYC looks at households not people</a:t>
            </a:r>
          </a:p>
          <a:p>
            <a:r>
              <a:rPr lang="en-US" dirty="0"/>
              <a:t>Returns – </a:t>
            </a:r>
            <a:r>
              <a:rPr lang="en-US" dirty="0" err="1"/>
              <a:t>byc</a:t>
            </a:r>
            <a:r>
              <a:rPr lang="en-US" dirty="0"/>
              <a:t> only looks at within 12 months, no breakdown</a:t>
            </a:r>
          </a:p>
          <a:p>
            <a:endParaRPr lang="en-US" dirty="0"/>
          </a:p>
          <a:p>
            <a:r>
              <a:rPr lang="en-US" dirty="0"/>
              <a:t>BYC UR is annualized using bed nights available and bed nights used in HMIS data = different than a PIT UR</a:t>
            </a:r>
          </a:p>
        </p:txBody>
      </p:sp>
      <p:sp>
        <p:nvSpPr>
          <p:cNvPr id="4" name="Slide Number Placeholder 3"/>
          <p:cNvSpPr>
            <a:spLocks noGrp="1"/>
          </p:cNvSpPr>
          <p:nvPr>
            <p:ph type="sldNum" sz="quarter" idx="10"/>
          </p:nvPr>
        </p:nvSpPr>
        <p:spPr/>
        <p:txBody>
          <a:bodyPr/>
          <a:lstStyle/>
          <a:p>
            <a:fld id="{756EF649-152C-4D46-ACB9-A8276BF69D81}" type="slidenum">
              <a:rPr lang="en-US" smtClean="0"/>
              <a:t>21</a:t>
            </a:fld>
            <a:endParaRPr lang="en-US"/>
          </a:p>
        </p:txBody>
      </p:sp>
    </p:spTree>
    <p:extLst>
      <p:ext uri="{BB962C8B-B14F-4D97-AF65-F5344CB8AC3E}">
        <p14:creationId xmlns:p14="http://schemas.microsoft.com/office/powerpoint/2010/main" val="74124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it mean for homelessness to be ended?  The HEARTH Act gives a</a:t>
            </a:r>
            <a:r>
              <a:rPr lang="en-US" baseline="0" dirty="0"/>
              <a:t> good definition, which is that everyone who becomes homeless returns to homelessness in 30 days.  The HEARTH Act as recently amended provides an operational definition of the end of homelessness as being when a community has a systematic response in place to ensure homelessness is rare, brief and non-recurring.  To end homelessness we need effective Housing Crisis Response Systems that quickly return people to housing.  For the purpose of designing an HCRS, communities can use the goal of having no one homeless longer than 30 days as a measurable objective that ensures homelessness is rare, brief and non-recurring…the HEARTH language and Opening Doors language each are different ways of saying the same thing.</a:t>
            </a:r>
            <a:endParaRPr lang="en-US" dirty="0"/>
          </a:p>
          <a:p>
            <a:endParaRPr lang="en-US" dirty="0"/>
          </a:p>
        </p:txBody>
      </p:sp>
      <p:sp>
        <p:nvSpPr>
          <p:cNvPr id="4" name="Slide Number Placeholder 3"/>
          <p:cNvSpPr>
            <a:spLocks noGrp="1"/>
          </p:cNvSpPr>
          <p:nvPr>
            <p:ph type="sldNum" sz="quarter" idx="10"/>
          </p:nvPr>
        </p:nvSpPr>
        <p:spPr/>
        <p:txBody>
          <a:bodyPr/>
          <a:lstStyle/>
          <a:p>
            <a:fld id="{396D2E88-AC49-45EB-9A92-4CCF74AE6B22}" type="slidenum">
              <a:rPr lang="en-US" smtClean="0"/>
              <a:t>3</a:t>
            </a:fld>
            <a:endParaRPr lang="en-US"/>
          </a:p>
        </p:txBody>
      </p:sp>
    </p:spTree>
    <p:extLst>
      <p:ext uri="{BB962C8B-B14F-4D97-AF65-F5344CB8AC3E}">
        <p14:creationId xmlns:p14="http://schemas.microsoft.com/office/powerpoint/2010/main" val="1697816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quality may be poor – if lots of missing/unknown prior living/destination = really difficult to interpret system movement</a:t>
            </a:r>
          </a:p>
          <a:p>
            <a:r>
              <a:rPr lang="en-US" dirty="0"/>
              <a:t>Data quality issues due to entry – choosing temporary friends/family because didn’t look down to see permanent</a:t>
            </a:r>
          </a:p>
          <a:p>
            <a:endParaRPr lang="en-US" dirty="0"/>
          </a:p>
          <a:p>
            <a:r>
              <a:rPr lang="en-US" dirty="0"/>
              <a:t>Providers are often shocked –</a:t>
            </a:r>
          </a:p>
          <a:p>
            <a:r>
              <a:rPr lang="en-US" dirty="0"/>
              <a:t>	haven’t looked at data in this way; actual graphs are presenting data differently than they’ve seen it before. And now shocked at what they see</a:t>
            </a:r>
          </a:p>
          <a:p>
            <a:r>
              <a:rPr lang="en-US" dirty="0"/>
              <a:t>	didn’t realize before that data was being entered incorrectly or maybe not at all</a:t>
            </a:r>
          </a:p>
        </p:txBody>
      </p:sp>
      <p:sp>
        <p:nvSpPr>
          <p:cNvPr id="4" name="Slide Number Placeholder 3"/>
          <p:cNvSpPr>
            <a:spLocks noGrp="1"/>
          </p:cNvSpPr>
          <p:nvPr>
            <p:ph type="sldNum" sz="quarter" idx="10"/>
          </p:nvPr>
        </p:nvSpPr>
        <p:spPr/>
        <p:txBody>
          <a:bodyPr/>
          <a:lstStyle/>
          <a:p>
            <a:fld id="{756EF649-152C-4D46-ACB9-A8276BF69D81}" type="slidenum">
              <a:rPr lang="en-US" smtClean="0"/>
              <a:t>22</a:t>
            </a:fld>
            <a:endParaRPr lang="en-US"/>
          </a:p>
        </p:txBody>
      </p:sp>
    </p:spTree>
    <p:extLst>
      <p:ext uri="{BB962C8B-B14F-4D97-AF65-F5344CB8AC3E}">
        <p14:creationId xmlns:p14="http://schemas.microsoft.com/office/powerpoint/2010/main" val="2180477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what you found in BYC, may need to do some data clean-up. Rinse and repeat!!! You’ll want to do this on a regular basis and be sure your data is accurate in order to have an accurate model.</a:t>
            </a:r>
          </a:p>
          <a:p>
            <a:endParaRPr lang="en-US" dirty="0"/>
          </a:p>
          <a:p>
            <a:r>
              <a:rPr lang="en-US" dirty="0"/>
              <a:t>SPP!!!!</a:t>
            </a:r>
          </a:p>
        </p:txBody>
      </p:sp>
      <p:sp>
        <p:nvSpPr>
          <p:cNvPr id="4" name="Slide Number Placeholder 3"/>
          <p:cNvSpPr>
            <a:spLocks noGrp="1"/>
          </p:cNvSpPr>
          <p:nvPr>
            <p:ph type="sldNum" sz="quarter" idx="10"/>
          </p:nvPr>
        </p:nvSpPr>
        <p:spPr/>
        <p:txBody>
          <a:bodyPr/>
          <a:lstStyle/>
          <a:p>
            <a:fld id="{756EF649-152C-4D46-ACB9-A8276BF69D81}" type="slidenum">
              <a:rPr lang="en-US" smtClean="0"/>
              <a:t>23</a:t>
            </a:fld>
            <a:endParaRPr lang="en-US"/>
          </a:p>
        </p:txBody>
      </p:sp>
    </p:spTree>
    <p:extLst>
      <p:ext uri="{BB962C8B-B14F-4D97-AF65-F5344CB8AC3E}">
        <p14:creationId xmlns:p14="http://schemas.microsoft.com/office/powerpoint/2010/main" val="3082801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Evaluates performance at the project level giving the ability to look at each individual project and the system as a whole. </a:t>
            </a:r>
          </a:p>
          <a:p>
            <a:r>
              <a:rPr lang="en-US" dirty="0"/>
              <a:t>Look at projects of the same type side by side = useful when evaluating performance</a:t>
            </a:r>
          </a:p>
          <a:p>
            <a:endParaRPr lang="en-US" dirty="0"/>
          </a:p>
          <a:p>
            <a:r>
              <a:rPr lang="en-US" dirty="0"/>
              <a:t>What data sources are used?....</a:t>
            </a:r>
          </a:p>
        </p:txBody>
      </p:sp>
      <p:sp>
        <p:nvSpPr>
          <p:cNvPr id="4" name="Slide Number Placeholder 3"/>
          <p:cNvSpPr>
            <a:spLocks noGrp="1"/>
          </p:cNvSpPr>
          <p:nvPr>
            <p:ph type="sldNum" sz="quarter" idx="10"/>
          </p:nvPr>
        </p:nvSpPr>
        <p:spPr/>
        <p:txBody>
          <a:bodyPr/>
          <a:lstStyle/>
          <a:p>
            <a:fld id="{756EF649-152C-4D46-ACB9-A8276BF69D81}" type="slidenum">
              <a:rPr lang="en-US" smtClean="0"/>
              <a:t>25</a:t>
            </a:fld>
            <a:endParaRPr lang="en-US"/>
          </a:p>
        </p:txBody>
      </p:sp>
    </p:spTree>
    <p:extLst>
      <p:ext uri="{BB962C8B-B14F-4D97-AF65-F5344CB8AC3E}">
        <p14:creationId xmlns:p14="http://schemas.microsoft.com/office/powerpoint/2010/main" val="1844983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BYC, which generates performance data for each project – enter into SPP</a:t>
            </a:r>
          </a:p>
          <a:p>
            <a:r>
              <a:rPr lang="en-US" dirty="0"/>
              <a:t>Enter unsheltered data from the PIT that matches your BYC analysis year</a:t>
            </a:r>
          </a:p>
          <a:p>
            <a:r>
              <a:rPr lang="en-US" dirty="0"/>
              <a:t>Enter poverty population and estimate percentage of poverty population that will become homeless each year/households who will self-resolve their housing crisis</a:t>
            </a:r>
          </a:p>
        </p:txBody>
      </p:sp>
      <p:sp>
        <p:nvSpPr>
          <p:cNvPr id="4" name="Slide Number Placeholder 3"/>
          <p:cNvSpPr>
            <a:spLocks noGrp="1"/>
          </p:cNvSpPr>
          <p:nvPr>
            <p:ph type="sldNum" sz="quarter" idx="10"/>
          </p:nvPr>
        </p:nvSpPr>
        <p:spPr/>
        <p:txBody>
          <a:bodyPr/>
          <a:lstStyle/>
          <a:p>
            <a:fld id="{756EF649-152C-4D46-ACB9-A8276BF69D81}" type="slidenum">
              <a:rPr lang="en-US" smtClean="0"/>
              <a:t>26</a:t>
            </a:fld>
            <a:endParaRPr lang="en-US"/>
          </a:p>
        </p:txBody>
      </p:sp>
    </p:spTree>
    <p:extLst>
      <p:ext uri="{BB962C8B-B14F-4D97-AF65-F5344CB8AC3E}">
        <p14:creationId xmlns:p14="http://schemas.microsoft.com/office/powerpoint/2010/main" val="2698614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SPP determines the number of households needing housing from the data you entered and uses the BYC  performance data to model the number of households who can be served and successfully housed each year. It subtracts households successfully housed from the number needing housing to model the PIT population at the end of each model year. Usually, the SPP models 4 years of performance, but that can be customized based on community goals.</a:t>
            </a:r>
          </a:p>
        </p:txBody>
      </p:sp>
      <p:sp>
        <p:nvSpPr>
          <p:cNvPr id="4" name="Slide Number Placeholder 3"/>
          <p:cNvSpPr>
            <a:spLocks noGrp="1"/>
          </p:cNvSpPr>
          <p:nvPr>
            <p:ph type="sldNum" sz="quarter" idx="10"/>
          </p:nvPr>
        </p:nvSpPr>
        <p:spPr/>
        <p:txBody>
          <a:bodyPr/>
          <a:lstStyle/>
          <a:p>
            <a:fld id="{756EF649-152C-4D46-ACB9-A8276BF69D81}" type="slidenum">
              <a:rPr lang="en-US" smtClean="0"/>
              <a:t>27</a:t>
            </a:fld>
            <a:endParaRPr lang="en-US"/>
          </a:p>
        </p:txBody>
      </p:sp>
    </p:spTree>
    <p:extLst>
      <p:ext uri="{BB962C8B-B14F-4D97-AF65-F5344CB8AC3E}">
        <p14:creationId xmlns:p14="http://schemas.microsoft.com/office/powerpoint/2010/main" val="2061847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SPP outputs. Mention breakdown by subpopulations: unsheltered/sheltered, adult/family, Vet/TAY/CH</a:t>
            </a:r>
          </a:p>
        </p:txBody>
      </p:sp>
      <p:sp>
        <p:nvSpPr>
          <p:cNvPr id="4" name="Slide Number Placeholder 3"/>
          <p:cNvSpPr>
            <a:spLocks noGrp="1"/>
          </p:cNvSpPr>
          <p:nvPr>
            <p:ph type="sldNum" sz="quarter" idx="10"/>
          </p:nvPr>
        </p:nvSpPr>
        <p:spPr/>
        <p:txBody>
          <a:bodyPr/>
          <a:lstStyle/>
          <a:p>
            <a:fld id="{756EF649-152C-4D46-ACB9-A8276BF69D81}" type="slidenum">
              <a:rPr lang="en-US" smtClean="0"/>
              <a:t>28</a:t>
            </a:fld>
            <a:endParaRPr lang="en-US"/>
          </a:p>
        </p:txBody>
      </p:sp>
    </p:spTree>
    <p:extLst>
      <p:ext uri="{BB962C8B-B14F-4D97-AF65-F5344CB8AC3E}">
        <p14:creationId xmlns:p14="http://schemas.microsoft.com/office/powerpoint/2010/main" val="3171405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simplicity, just show unsheltered population with adult/family. With the community’s current inventory and performance, the SPP estimates that their unsheltered population will remain virtually the same over the next four years. The adult unsheltered population should decrease, but alarmingly, the family unsheltered population will grow.</a:t>
            </a:r>
          </a:p>
        </p:txBody>
      </p:sp>
      <p:sp>
        <p:nvSpPr>
          <p:cNvPr id="4" name="Slide Number Placeholder 3"/>
          <p:cNvSpPr>
            <a:spLocks noGrp="1"/>
          </p:cNvSpPr>
          <p:nvPr>
            <p:ph type="sldNum" sz="quarter" idx="10"/>
          </p:nvPr>
        </p:nvSpPr>
        <p:spPr/>
        <p:txBody>
          <a:bodyPr/>
          <a:lstStyle/>
          <a:p>
            <a:fld id="{756EF649-152C-4D46-ACB9-A8276BF69D81}" type="slidenum">
              <a:rPr lang="en-US" smtClean="0"/>
              <a:t>29</a:t>
            </a:fld>
            <a:endParaRPr lang="en-US"/>
          </a:p>
        </p:txBody>
      </p:sp>
    </p:spTree>
    <p:extLst>
      <p:ext uri="{BB962C8B-B14F-4D97-AF65-F5344CB8AC3E}">
        <p14:creationId xmlns:p14="http://schemas.microsoft.com/office/powerpoint/2010/main" val="2846617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us what changes you’re planning to make over the next few years. Have you added, or do you plan to add any inventory? What impact do you expect new community initiatives to have? What are your system performance targets?</a:t>
            </a:r>
          </a:p>
        </p:txBody>
      </p:sp>
      <p:sp>
        <p:nvSpPr>
          <p:cNvPr id="4" name="Slide Number Placeholder 3"/>
          <p:cNvSpPr>
            <a:spLocks noGrp="1"/>
          </p:cNvSpPr>
          <p:nvPr>
            <p:ph type="sldNum" sz="quarter" idx="10"/>
          </p:nvPr>
        </p:nvSpPr>
        <p:spPr/>
        <p:txBody>
          <a:bodyPr/>
          <a:lstStyle/>
          <a:p>
            <a:fld id="{756EF649-152C-4D46-ACB9-A8276BF69D81}" type="slidenum">
              <a:rPr lang="en-US" smtClean="0"/>
              <a:t>30</a:t>
            </a:fld>
            <a:endParaRPr lang="en-US"/>
          </a:p>
        </p:txBody>
      </p:sp>
    </p:spTree>
    <p:extLst>
      <p:ext uri="{BB962C8B-B14F-4D97-AF65-F5344CB8AC3E}">
        <p14:creationId xmlns:p14="http://schemas.microsoft.com/office/powerpoint/2010/main" val="3709037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community’s performance data and PSH capacity, only 25 PSH units become available each year, which isn’t many considering the size of their homeless population. Community plans to open two new PSH projects in 2018. One will have 100 adult beds, while the other will have 30 family units.</a:t>
            </a:r>
          </a:p>
        </p:txBody>
      </p:sp>
      <p:sp>
        <p:nvSpPr>
          <p:cNvPr id="4" name="Slide Number Placeholder 3"/>
          <p:cNvSpPr>
            <a:spLocks noGrp="1"/>
          </p:cNvSpPr>
          <p:nvPr>
            <p:ph type="sldNum" sz="quarter" idx="10"/>
          </p:nvPr>
        </p:nvSpPr>
        <p:spPr/>
        <p:txBody>
          <a:bodyPr/>
          <a:lstStyle/>
          <a:p>
            <a:fld id="{756EF649-152C-4D46-ACB9-A8276BF69D81}" type="slidenum">
              <a:rPr lang="en-US" smtClean="0"/>
              <a:t>31</a:t>
            </a:fld>
            <a:endParaRPr lang="en-US"/>
          </a:p>
        </p:txBody>
      </p:sp>
    </p:spTree>
    <p:extLst>
      <p:ext uri="{BB962C8B-B14F-4D97-AF65-F5344CB8AC3E}">
        <p14:creationId xmlns:p14="http://schemas.microsoft.com/office/powerpoint/2010/main" val="3398376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news: adding PSH capacity decreases the unsheltered population by 6%, and that decrease is sustained over the following years. Unfortunately though, we don’t see similar decreases in subsequent years, because PSH turnover is low. The unsheltered family population is still growing, and in the end, there are still over 1000 unsheltered households in the community. While the increased PSH inventory helped, we’re going to need more than just a couple of new PSH projects to reduce the number of households experiencing unsheltered homelessness in our community.</a:t>
            </a:r>
          </a:p>
        </p:txBody>
      </p:sp>
      <p:sp>
        <p:nvSpPr>
          <p:cNvPr id="4" name="Slide Number Placeholder 3"/>
          <p:cNvSpPr>
            <a:spLocks noGrp="1"/>
          </p:cNvSpPr>
          <p:nvPr>
            <p:ph type="sldNum" sz="quarter" idx="10"/>
          </p:nvPr>
        </p:nvSpPr>
        <p:spPr/>
        <p:txBody>
          <a:bodyPr/>
          <a:lstStyle/>
          <a:p>
            <a:fld id="{756EF649-152C-4D46-ACB9-A8276BF69D81}" type="slidenum">
              <a:rPr lang="en-US" smtClean="0"/>
              <a:t>32</a:t>
            </a:fld>
            <a:endParaRPr lang="en-US"/>
          </a:p>
        </p:txBody>
      </p:sp>
    </p:spTree>
    <p:extLst>
      <p:ext uri="{BB962C8B-B14F-4D97-AF65-F5344CB8AC3E}">
        <p14:creationId xmlns:p14="http://schemas.microsoft.com/office/powerpoint/2010/main" val="1908509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46" indent="-171646" defTabSz="915447">
              <a:buFont typeface="Arial" panose="020B0604020202020204" pitchFamily="34" charset="0"/>
              <a:buChar char="•"/>
              <a:defRPr/>
            </a:pPr>
            <a:r>
              <a:rPr lang="en-US" dirty="0"/>
              <a:t>Housing Focused</a:t>
            </a:r>
            <a:r>
              <a:rPr lang="en-US" baseline="0" dirty="0"/>
              <a:t>: An HCRS is built upon the understanding that homelessness is a crisis – the loss of housing – and the solution is to quickly return people to housing.  Homelessness is not an intrinsic characteristic of a person and people do not need to be “fixed” before they can be housed.   The purpose of an HCRS is to identify an appropriate housing solution for each homeless household, and along the way to connect them to other services they might need.</a:t>
            </a:r>
          </a:p>
          <a:p>
            <a:pPr marL="171646" indent="-171646">
              <a:buFont typeface="Arial" panose="020B0604020202020204" pitchFamily="34" charset="0"/>
              <a:buChar char="•"/>
            </a:pPr>
            <a:r>
              <a:rPr lang="en-US" baseline="0" dirty="0"/>
              <a:t>Person-centered: An HCRS is focused on meeting people’s needs for housing, not on meeting provider needs to fill their programs.  It respects client choice and preferences about where and how they will be housed.   They system is also easily understood and navigated by homeless people, with minimal barriers to access.</a:t>
            </a:r>
          </a:p>
          <a:p>
            <a:pPr marL="171646" indent="-171646">
              <a:buFont typeface="Arial" panose="020B0604020202020204" pitchFamily="34" charset="0"/>
              <a:buChar char="•"/>
            </a:pPr>
            <a:r>
              <a:rPr lang="en-US" baseline="0" dirty="0"/>
              <a:t>Data-informed: Data is collected and analyzed to understand whether the HCRS is meeting its objectives and to improve effectiveness.  Decisions about what approaches to invest in are informed by data, not by assumptions about what works.</a:t>
            </a:r>
          </a:p>
          <a:p>
            <a:pPr marL="171646" indent="-171646">
              <a:buFont typeface="Arial" panose="020B0604020202020204" pitchFamily="34" charset="0"/>
              <a:buChar char="•"/>
            </a:pPr>
            <a:r>
              <a:rPr lang="en-US" baseline="0" dirty="0"/>
              <a:t>Effective Use of Resources.  The HCRS is designed to achieve the best possible results using the resources that exist (and realistic expectations about what additional resources can be garnered).  While ideally we would provide a permanently affordable housing unit or subsidy to each homeless household, the HCRS recognizes that we can make a huge impact on reducing homelessness with the resources we have at our disposal if we make data informed decisions about how to spend them.</a:t>
            </a:r>
            <a:endParaRPr lang="en-US" dirty="0"/>
          </a:p>
          <a:p>
            <a:endParaRPr lang="en-US" dirty="0"/>
          </a:p>
        </p:txBody>
      </p:sp>
      <p:sp>
        <p:nvSpPr>
          <p:cNvPr id="4" name="Slide Number Placeholder 3"/>
          <p:cNvSpPr>
            <a:spLocks noGrp="1"/>
          </p:cNvSpPr>
          <p:nvPr>
            <p:ph type="sldNum" sz="quarter" idx="10"/>
          </p:nvPr>
        </p:nvSpPr>
        <p:spPr/>
        <p:txBody>
          <a:bodyPr/>
          <a:lstStyle/>
          <a:p>
            <a:fld id="{396D2E88-AC49-45EB-9A92-4CCF74AE6B22}" type="slidenum">
              <a:rPr lang="en-US" smtClean="0"/>
              <a:t>4</a:t>
            </a:fld>
            <a:endParaRPr lang="en-US"/>
          </a:p>
        </p:txBody>
      </p:sp>
    </p:spTree>
    <p:extLst>
      <p:ext uri="{BB962C8B-B14F-4D97-AF65-F5344CB8AC3E}">
        <p14:creationId xmlns:p14="http://schemas.microsoft.com/office/powerpoint/2010/main" val="2741972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community’s performance data shows that they have capacity to serve 1000 households in TH, but only 250 in RRH, even though RRH performance is quite good. Recall from the BYC data that it costs nearly 3x as much per PH exit in TH than in RRH. As many of your communities have already done, this community plans to open reallocate some of its TH funding to support two new RRH projects. One will have 62 adult beds, while the other will have 60 family units. One adult TH project with 60 adult beds will close, while one family TH project will decrease its capacity by half, from 66 family units to 33. Notice that because RRH costs are lower, the same amount of investment can be used to create more capacity.</a:t>
            </a:r>
          </a:p>
        </p:txBody>
      </p:sp>
      <p:sp>
        <p:nvSpPr>
          <p:cNvPr id="4" name="Slide Number Placeholder 3"/>
          <p:cNvSpPr>
            <a:spLocks noGrp="1"/>
          </p:cNvSpPr>
          <p:nvPr>
            <p:ph type="sldNum" sz="quarter" idx="10"/>
          </p:nvPr>
        </p:nvSpPr>
        <p:spPr/>
        <p:txBody>
          <a:bodyPr/>
          <a:lstStyle/>
          <a:p>
            <a:fld id="{756EF649-152C-4D46-ACB9-A8276BF69D81}" type="slidenum">
              <a:rPr lang="en-US" smtClean="0"/>
              <a:t>33</a:t>
            </a:fld>
            <a:endParaRPr lang="en-US"/>
          </a:p>
        </p:txBody>
      </p:sp>
    </p:spTree>
    <p:extLst>
      <p:ext uri="{BB962C8B-B14F-4D97-AF65-F5344CB8AC3E}">
        <p14:creationId xmlns:p14="http://schemas.microsoft.com/office/powerpoint/2010/main" val="1999211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RRH results in much more sustainable decreases in the unsheltered population –48% over four years. The unsheltered family population is no longer growing, and the number of unsheltered adults are diminishing more rapidly. Still though, there are almost 600 unsheltered households remaining at the end of the modeling period, so we need to do more if we want to reach functional zero.</a:t>
            </a:r>
          </a:p>
        </p:txBody>
      </p:sp>
      <p:sp>
        <p:nvSpPr>
          <p:cNvPr id="4" name="Slide Number Placeholder 3"/>
          <p:cNvSpPr>
            <a:spLocks noGrp="1"/>
          </p:cNvSpPr>
          <p:nvPr>
            <p:ph type="sldNum" sz="quarter" idx="10"/>
          </p:nvPr>
        </p:nvSpPr>
        <p:spPr/>
        <p:txBody>
          <a:bodyPr/>
          <a:lstStyle/>
          <a:p>
            <a:fld id="{756EF649-152C-4D46-ACB9-A8276BF69D81}" type="slidenum">
              <a:rPr lang="en-US" smtClean="0"/>
              <a:t>34</a:t>
            </a:fld>
            <a:endParaRPr lang="en-US"/>
          </a:p>
        </p:txBody>
      </p:sp>
    </p:spTree>
    <p:extLst>
      <p:ext uri="{BB962C8B-B14F-4D97-AF65-F5344CB8AC3E}">
        <p14:creationId xmlns:p14="http://schemas.microsoft.com/office/powerpoint/2010/main" val="663332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community’s performance data shows that they serve a large number of households entering the system from housed situations. These households may be better served through diversion, making space available to serve unsheltered households. Furthermore, the BYC data quality analysis showed a significant number of exits from ES to unknown destinations. The community improves their data quality controls, resulting in more recorded exits to permanent housing. Lastly, the community transitions to a housing-focused shelter model, resulting in decreased ES length of stay. We modeled these by decreasing entries from housing by half and instead taking those households from unsheltered locations, decreasing exits to unknown destinations by half and adding those as exits to PH, and decreasing average length of stay for ES to from 60 days to 45.</a:t>
            </a:r>
          </a:p>
        </p:txBody>
      </p:sp>
      <p:sp>
        <p:nvSpPr>
          <p:cNvPr id="4" name="Slide Number Placeholder 3"/>
          <p:cNvSpPr>
            <a:spLocks noGrp="1"/>
          </p:cNvSpPr>
          <p:nvPr>
            <p:ph type="sldNum" sz="quarter" idx="10"/>
          </p:nvPr>
        </p:nvSpPr>
        <p:spPr/>
        <p:txBody>
          <a:bodyPr/>
          <a:lstStyle/>
          <a:p>
            <a:fld id="{756EF649-152C-4D46-ACB9-A8276BF69D81}" type="slidenum">
              <a:rPr lang="en-US" smtClean="0"/>
              <a:t>35</a:t>
            </a:fld>
            <a:endParaRPr lang="en-US"/>
          </a:p>
        </p:txBody>
      </p:sp>
    </p:spTree>
    <p:extLst>
      <p:ext uri="{BB962C8B-B14F-4D97-AF65-F5344CB8AC3E}">
        <p14:creationId xmlns:p14="http://schemas.microsoft.com/office/powerpoint/2010/main" val="3789712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Improving performance the year after addition of the new inventory makes a huge difference in the unsheltered population…so much so that by 2020, the modeled unsheltered PIT population is zero. Of course, this doesn’t mean that there are no more homeless people, but it does suggest that with good performance, this community will be able to provide shelter to and eventually house their entire unsheltered population.</a:t>
            </a:r>
          </a:p>
        </p:txBody>
      </p:sp>
      <p:sp>
        <p:nvSpPr>
          <p:cNvPr id="4" name="Slide Number Placeholder 3"/>
          <p:cNvSpPr>
            <a:spLocks noGrp="1"/>
          </p:cNvSpPr>
          <p:nvPr>
            <p:ph type="sldNum" sz="quarter" idx="10"/>
          </p:nvPr>
        </p:nvSpPr>
        <p:spPr/>
        <p:txBody>
          <a:bodyPr/>
          <a:lstStyle/>
          <a:p>
            <a:fld id="{756EF649-152C-4D46-ACB9-A8276BF69D81}" type="slidenum">
              <a:rPr lang="en-US" smtClean="0"/>
              <a:t>36</a:t>
            </a:fld>
            <a:endParaRPr lang="en-US"/>
          </a:p>
        </p:txBody>
      </p:sp>
    </p:spTree>
    <p:extLst>
      <p:ext uri="{BB962C8B-B14F-4D97-AF65-F5344CB8AC3E}">
        <p14:creationId xmlns:p14="http://schemas.microsoft.com/office/powerpoint/2010/main" val="2843916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want to conclude? Do we usually recommend things that we didn’t model? Look at sheltered population, subpopulations, households served, and whether there’s unused capacity.</a:t>
            </a:r>
          </a:p>
        </p:txBody>
      </p:sp>
      <p:sp>
        <p:nvSpPr>
          <p:cNvPr id="4" name="Slide Number Placeholder 3"/>
          <p:cNvSpPr>
            <a:spLocks noGrp="1"/>
          </p:cNvSpPr>
          <p:nvPr>
            <p:ph type="sldNum" sz="quarter" idx="10"/>
          </p:nvPr>
        </p:nvSpPr>
        <p:spPr/>
        <p:txBody>
          <a:bodyPr/>
          <a:lstStyle/>
          <a:p>
            <a:fld id="{756EF649-152C-4D46-ACB9-A8276BF69D81}" type="slidenum">
              <a:rPr lang="en-US" smtClean="0"/>
              <a:t>37</a:t>
            </a:fld>
            <a:endParaRPr lang="en-US"/>
          </a:p>
        </p:txBody>
      </p:sp>
    </p:spTree>
    <p:extLst>
      <p:ext uri="{BB962C8B-B14F-4D97-AF65-F5344CB8AC3E}">
        <p14:creationId xmlns:p14="http://schemas.microsoft.com/office/powerpoint/2010/main" val="399428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the features of an HCRS?  Based on available</a:t>
            </a:r>
            <a:r>
              <a:rPr lang="en-US" baseline="0" dirty="0"/>
              <a:t> evidence and experience from communities that have made great strides towards ending homelessness, we had identified the following as the key features of a system to end homelessness or Homeless Crisis Response System.</a:t>
            </a:r>
            <a:endParaRPr lang="en-US" dirty="0"/>
          </a:p>
          <a:p>
            <a:endParaRPr lang="en-US" dirty="0"/>
          </a:p>
        </p:txBody>
      </p:sp>
      <p:sp>
        <p:nvSpPr>
          <p:cNvPr id="4" name="Slide Number Placeholder 3"/>
          <p:cNvSpPr>
            <a:spLocks noGrp="1"/>
          </p:cNvSpPr>
          <p:nvPr>
            <p:ph type="sldNum" sz="quarter" idx="10"/>
          </p:nvPr>
        </p:nvSpPr>
        <p:spPr/>
        <p:txBody>
          <a:bodyPr/>
          <a:lstStyle/>
          <a:p>
            <a:fld id="{396D2E88-AC49-45EB-9A92-4CCF74AE6B22}" type="slidenum">
              <a:rPr lang="en-US" smtClean="0"/>
              <a:t>5</a:t>
            </a:fld>
            <a:endParaRPr lang="en-US"/>
          </a:p>
        </p:txBody>
      </p:sp>
    </p:spTree>
    <p:extLst>
      <p:ext uri="{BB962C8B-B14F-4D97-AF65-F5344CB8AC3E}">
        <p14:creationId xmlns:p14="http://schemas.microsoft.com/office/powerpoint/2010/main" val="162454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D2E88-AC49-45EB-9A92-4CCF74AE6B22}" type="slidenum">
              <a:rPr lang="en-US" smtClean="0"/>
              <a:t>6</a:t>
            </a:fld>
            <a:endParaRPr lang="en-US"/>
          </a:p>
        </p:txBody>
      </p:sp>
    </p:spTree>
    <p:extLst>
      <p:ext uri="{BB962C8B-B14F-4D97-AF65-F5344CB8AC3E}">
        <p14:creationId xmlns:p14="http://schemas.microsoft.com/office/powerpoint/2010/main" val="2467354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D2E88-AC49-45EB-9A92-4CCF74AE6B22}" type="slidenum">
              <a:rPr lang="en-US" smtClean="0"/>
              <a:t>7</a:t>
            </a:fld>
            <a:endParaRPr lang="en-US"/>
          </a:p>
        </p:txBody>
      </p:sp>
    </p:spTree>
    <p:extLst>
      <p:ext uri="{BB962C8B-B14F-4D97-AF65-F5344CB8AC3E}">
        <p14:creationId xmlns:p14="http://schemas.microsoft.com/office/powerpoint/2010/main" val="4191937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D2E88-AC49-45EB-9A92-4CCF74AE6B22}" type="slidenum">
              <a:rPr lang="en-US" smtClean="0"/>
              <a:t>8</a:t>
            </a:fld>
            <a:endParaRPr lang="en-US"/>
          </a:p>
        </p:txBody>
      </p:sp>
    </p:spTree>
    <p:extLst>
      <p:ext uri="{BB962C8B-B14F-4D97-AF65-F5344CB8AC3E}">
        <p14:creationId xmlns:p14="http://schemas.microsoft.com/office/powerpoint/2010/main" val="1183004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D2E88-AC49-45EB-9A92-4CCF74AE6B22}" type="slidenum">
              <a:rPr lang="en-US" smtClean="0"/>
              <a:t>9</a:t>
            </a:fld>
            <a:endParaRPr lang="en-US"/>
          </a:p>
        </p:txBody>
      </p:sp>
    </p:spTree>
    <p:extLst>
      <p:ext uri="{BB962C8B-B14F-4D97-AF65-F5344CB8AC3E}">
        <p14:creationId xmlns:p14="http://schemas.microsoft.com/office/powerpoint/2010/main" val="116378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D2E88-AC49-45EB-9A92-4CCF74AE6B22}" type="slidenum">
              <a:rPr lang="en-US" smtClean="0"/>
              <a:t>10</a:t>
            </a:fld>
            <a:endParaRPr lang="en-US"/>
          </a:p>
        </p:txBody>
      </p:sp>
    </p:spTree>
    <p:extLst>
      <p:ext uri="{BB962C8B-B14F-4D97-AF65-F5344CB8AC3E}">
        <p14:creationId xmlns:p14="http://schemas.microsoft.com/office/powerpoint/2010/main" val="687545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AAB416-281D-294A-A0B6-FD1A81C0F57B}"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3171298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AAB416-281D-294A-A0B6-FD1A81C0F57B}"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3213715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AAB416-281D-294A-A0B6-FD1A81C0F57B}"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3039764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AAB416-281D-294A-A0B6-FD1A81C0F57B}"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281539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AB416-281D-294A-A0B6-FD1A81C0F57B}"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427438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AAB416-281D-294A-A0B6-FD1A81C0F57B}"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204413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AAB416-281D-294A-A0B6-FD1A81C0F57B}" type="datetimeFigureOut">
              <a:rPr lang="en-US" smtClean="0"/>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31553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AAB416-281D-294A-A0B6-FD1A81C0F57B}"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2866992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B416-281D-294A-A0B6-FD1A81C0F57B}" type="datetimeFigureOut">
              <a:rPr lang="en-US" smtClean="0"/>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2678880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B416-281D-294A-A0B6-FD1A81C0F57B}"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1540766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B416-281D-294A-A0B6-FD1A81C0F57B}"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4114838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B416-281D-294A-A0B6-FD1A81C0F57B}" type="datetimeFigureOut">
              <a:rPr lang="en-US" smtClean="0"/>
              <a:t>4/1/2018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7241C-D2EB-7E45-AC1A-8B14C76D258B}" type="slidenum">
              <a:rPr lang="en-US" smtClean="0"/>
              <a:t>‹#›</a:t>
            </a:fld>
            <a:endParaRPr lang="en-US"/>
          </a:p>
        </p:txBody>
      </p:sp>
    </p:spTree>
    <p:extLst>
      <p:ext uri="{BB962C8B-B14F-4D97-AF65-F5344CB8AC3E}">
        <p14:creationId xmlns:p14="http://schemas.microsoft.com/office/powerpoint/2010/main" val="2538367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520995" y="1313916"/>
            <a:ext cx="8271477" cy="1384995"/>
          </a:xfrm>
          <a:prstGeom prst="rect">
            <a:avLst/>
          </a:prstGeom>
          <a:noFill/>
        </p:spPr>
        <p:txBody>
          <a:bodyPr wrap="square" rtlCol="0">
            <a:spAutoFit/>
          </a:bodyPr>
          <a:lstStyle/>
          <a:p>
            <a:pPr algn="r"/>
            <a:r>
              <a:rPr lang="en-US" sz="2400" b="1" dirty="0">
                <a:solidFill>
                  <a:srgbClr val="004379"/>
                </a:solidFill>
                <a:latin typeface="Myriad Pro"/>
                <a:cs typeface="Myriad Pro"/>
              </a:rPr>
              <a:t>Use Performance Data to Right-Size a Homeless System and Reach Functional Zero for All Populations </a:t>
            </a:r>
          </a:p>
          <a:p>
            <a:pPr algn="r"/>
            <a:r>
              <a:rPr lang="en-US" b="1" dirty="0">
                <a:latin typeface="Myriad Pro"/>
                <a:cs typeface="Myriad Pro"/>
              </a:rPr>
              <a:t>Focus Strategies</a:t>
            </a:r>
          </a:p>
          <a:p>
            <a:pPr algn="r"/>
            <a:endParaRPr lang="en-US" b="1" dirty="0">
              <a:latin typeface="Myriad Pro"/>
              <a:cs typeface="Myriad Pro"/>
            </a:endParaRPr>
          </a:p>
        </p:txBody>
      </p:sp>
    </p:spTree>
    <p:extLst>
      <p:ext uri="{BB962C8B-B14F-4D97-AF65-F5344CB8AC3E}">
        <p14:creationId xmlns:p14="http://schemas.microsoft.com/office/powerpoint/2010/main" val="3482426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047" cy="5001369"/>
          </a:xfrm>
          <a:prstGeom prst="rect">
            <a:avLst/>
          </a:prstGeom>
          <a:noFill/>
        </p:spPr>
        <p:txBody>
          <a:bodyPr wrap="square" rtlCol="0">
            <a:spAutoFit/>
          </a:bodyPr>
          <a:lstStyle/>
          <a:p>
            <a:r>
              <a:rPr lang="en-US" sz="3200" b="1" dirty="0">
                <a:solidFill>
                  <a:srgbClr val="004379"/>
                </a:solidFill>
                <a:latin typeface="Myriad Pro"/>
                <a:cs typeface="Myriad Pro"/>
              </a:rPr>
              <a:t>SWAP Performance Measures</a:t>
            </a:r>
            <a:br>
              <a:rPr lang="fr-FR" sz="1600" dirty="0">
                <a:latin typeface="Myriad Pro"/>
                <a:cs typeface="Myriad Pro"/>
              </a:rPr>
            </a:br>
            <a:endParaRPr lang="fr-FR" sz="1600" dirty="0">
              <a:latin typeface="Myriad Pro"/>
              <a:cs typeface="Myriad Pro"/>
            </a:endParaRPr>
          </a:p>
          <a:p>
            <a:pPr marL="342900" indent="-342900">
              <a:spcAft>
                <a:spcPts val="600"/>
              </a:spcAft>
              <a:buClr>
                <a:srgbClr val="004379"/>
              </a:buClr>
              <a:buFont typeface="+mj-lt"/>
              <a:buAutoNum type="arabicPeriod"/>
            </a:pPr>
            <a:r>
              <a:rPr lang="en-US" sz="2400" dirty="0">
                <a:latin typeface="Myriad Pro"/>
                <a:cs typeface="Myriad Pro"/>
              </a:rPr>
              <a:t>HMIS Data Quality</a:t>
            </a:r>
          </a:p>
          <a:p>
            <a:pPr marL="342900" indent="-342900">
              <a:spcAft>
                <a:spcPts val="600"/>
              </a:spcAft>
              <a:buClr>
                <a:srgbClr val="004379"/>
              </a:buClr>
              <a:buFont typeface="+mj-lt"/>
              <a:buAutoNum type="arabicPeriod"/>
            </a:pPr>
            <a:r>
              <a:rPr lang="en-US" sz="2400" dirty="0">
                <a:latin typeface="Myriad Pro"/>
                <a:cs typeface="Myriad Pro"/>
              </a:rPr>
              <a:t>Bed/Unit Utilization</a:t>
            </a:r>
          </a:p>
          <a:p>
            <a:pPr marL="342900" indent="-342900">
              <a:spcAft>
                <a:spcPts val="600"/>
              </a:spcAft>
              <a:buClr>
                <a:srgbClr val="004379"/>
              </a:buClr>
              <a:buFont typeface="+mj-lt"/>
              <a:buAutoNum type="arabicPeriod"/>
            </a:pPr>
            <a:r>
              <a:rPr lang="en-US" sz="2400" dirty="0">
                <a:latin typeface="Myriad Pro"/>
                <a:cs typeface="Myriad Pro"/>
              </a:rPr>
              <a:t>Entries from Homelessness</a:t>
            </a:r>
          </a:p>
          <a:p>
            <a:pPr marL="342900" indent="-342900">
              <a:spcAft>
                <a:spcPts val="600"/>
              </a:spcAft>
              <a:buClr>
                <a:srgbClr val="004379"/>
              </a:buClr>
              <a:buFont typeface="+mj-lt"/>
              <a:buAutoNum type="arabicPeriod"/>
            </a:pPr>
            <a:r>
              <a:rPr lang="en-US" sz="2400" dirty="0">
                <a:latin typeface="Myriad Pro"/>
                <a:cs typeface="Myriad Pro"/>
              </a:rPr>
              <a:t>Length of Stay</a:t>
            </a:r>
          </a:p>
          <a:p>
            <a:pPr marL="342900" indent="-342900">
              <a:spcAft>
                <a:spcPts val="600"/>
              </a:spcAft>
              <a:buClr>
                <a:srgbClr val="004379"/>
              </a:buClr>
              <a:buFont typeface="+mj-lt"/>
              <a:buAutoNum type="arabicPeriod"/>
            </a:pPr>
            <a:r>
              <a:rPr lang="en-US" sz="2400" dirty="0">
                <a:latin typeface="Myriad Pro"/>
                <a:cs typeface="Myriad Pro"/>
              </a:rPr>
              <a:t>Exits to Permanent Housing (PH)</a:t>
            </a:r>
          </a:p>
          <a:p>
            <a:pPr marL="342900" indent="-342900">
              <a:spcAft>
                <a:spcPts val="600"/>
              </a:spcAft>
              <a:buClr>
                <a:srgbClr val="004379"/>
              </a:buClr>
              <a:buFont typeface="+mj-lt"/>
              <a:buAutoNum type="arabicPeriod"/>
            </a:pPr>
            <a:r>
              <a:rPr lang="en-US" sz="2400" dirty="0">
                <a:latin typeface="Myriad Pro"/>
                <a:cs typeface="Myriad Pro"/>
              </a:rPr>
              <a:t>Cost per Permanent Housing Exit</a:t>
            </a:r>
          </a:p>
          <a:p>
            <a:pPr marL="342900" indent="-342900">
              <a:spcAft>
                <a:spcPts val="600"/>
              </a:spcAft>
              <a:buClr>
                <a:srgbClr val="004379"/>
              </a:buClr>
              <a:buFont typeface="+mj-lt"/>
              <a:buAutoNum type="arabicPeriod"/>
            </a:pPr>
            <a:r>
              <a:rPr lang="en-US" sz="2400" dirty="0">
                <a:latin typeface="Myriad Pro"/>
                <a:cs typeface="Myriad Pro"/>
              </a:rPr>
              <a:t>Returns to Homelessness</a:t>
            </a:r>
            <a:endParaRPr lang="fr-FR" sz="2400" dirty="0">
              <a:latin typeface="Myriad Pro"/>
              <a:cs typeface="Myriad Pro"/>
            </a:endParaRPr>
          </a:p>
          <a:p>
            <a:pPr>
              <a:buClr>
                <a:srgbClr val="004379"/>
              </a:buClr>
            </a:pPr>
            <a:endParaRPr lang="fr-FR" sz="1600" dirty="0">
              <a:latin typeface="Myriad Pro"/>
              <a:cs typeface="Myriad Pro"/>
            </a:endParaRPr>
          </a:p>
          <a:p>
            <a:pPr marL="285750" indent="-285750">
              <a:buClr>
                <a:srgbClr val="004379"/>
              </a:buClr>
              <a:buFont typeface="Arial"/>
              <a:buChar char="•"/>
            </a:pPr>
            <a:endParaRPr lang="fr-FR" sz="1600" dirty="0">
              <a:latin typeface="Myriad Pro"/>
              <a:cs typeface="Myriad Pro"/>
            </a:endParaRPr>
          </a:p>
          <a:p>
            <a:endParaRPr lang="en-US" dirty="0">
              <a:latin typeface="Myriad Pro"/>
              <a:cs typeface="Myriad Pro"/>
            </a:endParaRPr>
          </a:p>
          <a:p>
            <a:endParaRPr lang="en-US" dirty="0">
              <a:latin typeface="Myriad Pro"/>
              <a:cs typeface="Myriad Pro"/>
            </a:endParaRPr>
          </a:p>
        </p:txBody>
      </p:sp>
      <p:sp>
        <p:nvSpPr>
          <p:cNvPr id="4" name="TextBox 3"/>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360786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047" cy="5386090"/>
          </a:xfrm>
          <a:prstGeom prst="rect">
            <a:avLst/>
          </a:prstGeom>
          <a:noFill/>
        </p:spPr>
        <p:txBody>
          <a:bodyPr wrap="square" rtlCol="0">
            <a:spAutoFit/>
          </a:bodyPr>
          <a:lstStyle/>
          <a:p>
            <a:r>
              <a:rPr lang="en-US" sz="3200" b="1" dirty="0">
                <a:solidFill>
                  <a:srgbClr val="004379"/>
                </a:solidFill>
                <a:latin typeface="Myriad Pro"/>
                <a:cs typeface="Myriad Pro"/>
              </a:rPr>
              <a:t>HUD System Performance Measures</a:t>
            </a:r>
            <a:br>
              <a:rPr lang="fr-FR" sz="1600" dirty="0">
                <a:latin typeface="Myriad Pro"/>
                <a:cs typeface="Myriad Pro"/>
              </a:rPr>
            </a:br>
            <a:endParaRPr lang="fr-FR" sz="1600" dirty="0">
              <a:latin typeface="Myriad Pro"/>
              <a:cs typeface="Myriad Pro"/>
            </a:endParaRPr>
          </a:p>
          <a:p>
            <a:pPr marL="285750" indent="-285750">
              <a:spcAft>
                <a:spcPts val="600"/>
              </a:spcAft>
              <a:buClr>
                <a:srgbClr val="004379"/>
              </a:buClr>
              <a:buFont typeface="Arial"/>
              <a:buChar char="•"/>
            </a:pPr>
            <a:r>
              <a:rPr lang="en-US" sz="2400" dirty="0">
                <a:latin typeface="Myriad Pro"/>
                <a:cs typeface="Myriad Pro"/>
              </a:rPr>
              <a:t>The SWAP measures are aligned with how HUD views system performance</a:t>
            </a:r>
          </a:p>
          <a:p>
            <a:pPr marL="285750" indent="-285750">
              <a:spcAft>
                <a:spcPts val="600"/>
              </a:spcAft>
              <a:buClr>
                <a:srgbClr val="004379"/>
              </a:buClr>
              <a:buFont typeface="Arial"/>
              <a:buChar char="•"/>
            </a:pPr>
            <a:r>
              <a:rPr lang="en-US" sz="2400" dirty="0">
                <a:latin typeface="Myriad Pro"/>
                <a:cs typeface="Myriad Pro"/>
              </a:rPr>
              <a:t>Strong performance on the SWAP metrics will result in strong results on the HUD measures</a:t>
            </a:r>
          </a:p>
          <a:p>
            <a:pPr marL="285750" indent="-285750">
              <a:spcAft>
                <a:spcPts val="600"/>
              </a:spcAft>
              <a:buClr>
                <a:srgbClr val="004379"/>
              </a:buClr>
              <a:buFont typeface="Arial"/>
              <a:buChar char="•"/>
            </a:pPr>
            <a:r>
              <a:rPr lang="en-US" sz="2400" dirty="0">
                <a:latin typeface="Myriad Pro"/>
                <a:cs typeface="Myriad Pro"/>
              </a:rPr>
              <a:t>SWAP does not directly address income or employment (though anticipated impacts can be modeled) </a:t>
            </a:r>
          </a:p>
          <a:p>
            <a:pPr marL="285750" indent="-285750">
              <a:spcAft>
                <a:spcPts val="600"/>
              </a:spcAft>
              <a:buClr>
                <a:srgbClr val="004379"/>
              </a:buClr>
              <a:buFont typeface="Arial"/>
              <a:buChar char="•"/>
            </a:pPr>
            <a:r>
              <a:rPr lang="en-US" sz="2400" dirty="0">
                <a:latin typeface="Myriad Pro"/>
                <a:cs typeface="Myriad Pro"/>
              </a:rPr>
              <a:t>SWAP does measure cost effectiveness</a:t>
            </a:r>
            <a:endParaRPr lang="en-US" sz="2000" dirty="0">
              <a:latin typeface="Myriad Pro"/>
              <a:cs typeface="Myriad Pro"/>
            </a:endParaRPr>
          </a:p>
          <a:p>
            <a:pPr>
              <a:buClr>
                <a:srgbClr val="004379"/>
              </a:buClr>
            </a:pPr>
            <a:endParaRPr lang="fr-FR" sz="1600" dirty="0">
              <a:latin typeface="Myriad Pro"/>
              <a:cs typeface="Myriad Pro"/>
            </a:endParaRPr>
          </a:p>
          <a:p>
            <a:pPr marL="285750" indent="-285750">
              <a:buClr>
                <a:srgbClr val="004379"/>
              </a:buClr>
              <a:buFont typeface="Arial"/>
              <a:buChar char="•"/>
            </a:pPr>
            <a:endParaRPr lang="fr-FR" sz="1600" dirty="0">
              <a:latin typeface="Myriad Pro"/>
              <a:cs typeface="Myriad Pro"/>
            </a:endParaRPr>
          </a:p>
          <a:p>
            <a:pPr marL="285750" indent="-285750">
              <a:buClr>
                <a:srgbClr val="004379"/>
              </a:buClr>
              <a:buFont typeface="Arial"/>
              <a:buChar char="•"/>
            </a:pPr>
            <a:endParaRPr lang="fr-FR" sz="1600" dirty="0">
              <a:latin typeface="Myriad Pro"/>
              <a:cs typeface="Myriad Pro"/>
            </a:endParaRPr>
          </a:p>
          <a:p>
            <a:endParaRPr lang="en-US" dirty="0">
              <a:latin typeface="Myriad Pro"/>
              <a:cs typeface="Myriad Pro"/>
            </a:endParaRPr>
          </a:p>
          <a:p>
            <a:endParaRPr lang="en-US" dirty="0">
              <a:latin typeface="Myriad Pro"/>
              <a:cs typeface="Myriad Pro"/>
            </a:endParaRPr>
          </a:p>
        </p:txBody>
      </p:sp>
      <p:sp>
        <p:nvSpPr>
          <p:cNvPr id="4" name="TextBox 3"/>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786023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602931"/>
            <a:ext cx="7280047" cy="3662541"/>
          </a:xfrm>
          <a:prstGeom prst="rect">
            <a:avLst/>
          </a:prstGeom>
          <a:noFill/>
        </p:spPr>
        <p:txBody>
          <a:bodyPr wrap="square" rtlCol="0">
            <a:spAutoFit/>
          </a:bodyPr>
          <a:lstStyle/>
          <a:p>
            <a:r>
              <a:rPr lang="en-US" sz="3200" b="1" dirty="0">
                <a:solidFill>
                  <a:srgbClr val="004379"/>
                </a:solidFill>
                <a:latin typeface="Myriad Pro"/>
                <a:cs typeface="Myriad Pro"/>
              </a:rPr>
              <a:t>Base Year Calculator (BYC)</a:t>
            </a:r>
          </a:p>
          <a:p>
            <a:br>
              <a:rPr lang="fr-FR" sz="1600" dirty="0">
                <a:latin typeface="Myriad Pro"/>
                <a:cs typeface="Myriad Pro"/>
              </a:rPr>
            </a:br>
            <a:endParaRPr lang="fr-FR" sz="1600" dirty="0">
              <a:latin typeface="Myriad Pro"/>
              <a:cs typeface="Myriad Pro"/>
            </a:endParaRPr>
          </a:p>
          <a:p>
            <a:pPr marL="285750" indent="-285750">
              <a:buClr>
                <a:srgbClr val="004379"/>
              </a:buClr>
              <a:buFont typeface="Arial"/>
              <a:buChar char="•"/>
            </a:pPr>
            <a:r>
              <a:rPr lang="fr-FR" sz="2400" dirty="0" err="1">
                <a:latin typeface="Myriad Pro"/>
                <a:cs typeface="Myriad Pro"/>
              </a:rPr>
              <a:t>What</a:t>
            </a:r>
            <a:r>
              <a:rPr lang="fr-FR" sz="2400" dirty="0">
                <a:latin typeface="Myriad Pro"/>
                <a:cs typeface="Myriad Pro"/>
              </a:rPr>
              <a:t> </a:t>
            </a:r>
            <a:r>
              <a:rPr lang="fr-FR" sz="2400" dirty="0" err="1">
                <a:latin typeface="Myriad Pro"/>
                <a:cs typeface="Myriad Pro"/>
              </a:rPr>
              <a:t>is</a:t>
            </a:r>
            <a:r>
              <a:rPr lang="fr-FR" sz="2400" dirty="0">
                <a:latin typeface="Myriad Pro"/>
                <a:cs typeface="Myriad Pro"/>
              </a:rPr>
              <a:t> </a:t>
            </a:r>
            <a:r>
              <a:rPr lang="fr-FR" sz="2400" dirty="0" err="1">
                <a:latin typeface="Myriad Pro"/>
                <a:cs typeface="Myriad Pro"/>
              </a:rPr>
              <a:t>it</a:t>
            </a:r>
            <a:r>
              <a:rPr lang="fr-FR" sz="2400" dirty="0">
                <a:latin typeface="Myriad Pro"/>
                <a:cs typeface="Myriad Pro"/>
              </a:rPr>
              <a:t>?</a:t>
            </a:r>
          </a:p>
          <a:p>
            <a:pPr marL="285750" indent="-285750">
              <a:buClr>
                <a:srgbClr val="004379"/>
              </a:buClr>
              <a:buFont typeface="Arial"/>
              <a:buChar char="•"/>
            </a:pPr>
            <a:endParaRPr lang="fr-FR" sz="2400" dirty="0">
              <a:latin typeface="Myriad Pro"/>
              <a:cs typeface="Myriad Pro"/>
            </a:endParaRPr>
          </a:p>
          <a:p>
            <a:pPr marL="285750" indent="-285750">
              <a:buClr>
                <a:srgbClr val="004379"/>
              </a:buClr>
              <a:buFont typeface="Arial"/>
              <a:buChar char="•"/>
            </a:pPr>
            <a:r>
              <a:rPr lang="fr-FR" sz="2400" dirty="0" err="1">
                <a:latin typeface="Myriad Pro"/>
                <a:cs typeface="Myriad Pro"/>
              </a:rPr>
              <a:t>What</a:t>
            </a:r>
            <a:r>
              <a:rPr lang="fr-FR" sz="2400" dirty="0">
                <a:latin typeface="Myriad Pro"/>
                <a:cs typeface="Myriad Pro"/>
              </a:rPr>
              <a:t> data </a:t>
            </a:r>
            <a:r>
              <a:rPr lang="fr-FR" sz="2400" dirty="0" err="1">
                <a:latin typeface="Myriad Pro"/>
                <a:cs typeface="Myriad Pro"/>
              </a:rPr>
              <a:t>does</a:t>
            </a:r>
            <a:r>
              <a:rPr lang="fr-FR" sz="2400" dirty="0">
                <a:latin typeface="Myriad Pro"/>
                <a:cs typeface="Myriad Pro"/>
              </a:rPr>
              <a:t> </a:t>
            </a:r>
            <a:r>
              <a:rPr lang="fr-FR" sz="2400" dirty="0" err="1">
                <a:latin typeface="Myriad Pro"/>
                <a:cs typeface="Myriad Pro"/>
              </a:rPr>
              <a:t>it</a:t>
            </a:r>
            <a:r>
              <a:rPr lang="fr-FR" sz="2400" dirty="0">
                <a:latin typeface="Myriad Pro"/>
                <a:cs typeface="Myriad Pro"/>
              </a:rPr>
              <a:t> use?</a:t>
            </a:r>
          </a:p>
          <a:p>
            <a:pPr marL="285750" indent="-285750">
              <a:buClr>
                <a:srgbClr val="004379"/>
              </a:buClr>
              <a:buFont typeface="Arial"/>
              <a:buChar char="•"/>
            </a:pPr>
            <a:endParaRPr lang="fr-FR" sz="2400" dirty="0">
              <a:latin typeface="Myriad Pro"/>
              <a:cs typeface="Myriad Pro"/>
            </a:endParaRPr>
          </a:p>
          <a:p>
            <a:pPr marL="285750" indent="-285750">
              <a:buClr>
                <a:srgbClr val="004379"/>
              </a:buClr>
              <a:buFont typeface="Arial"/>
              <a:buChar char="•"/>
            </a:pPr>
            <a:r>
              <a:rPr lang="fr-FR" sz="2400" dirty="0" err="1">
                <a:latin typeface="Myriad Pro"/>
                <a:cs typeface="Myriad Pro"/>
              </a:rPr>
              <a:t>What</a:t>
            </a:r>
            <a:r>
              <a:rPr lang="fr-FR" sz="2400" dirty="0">
                <a:latin typeface="Myriad Pro"/>
                <a:cs typeface="Myriad Pro"/>
              </a:rPr>
              <a:t> </a:t>
            </a:r>
            <a:r>
              <a:rPr lang="fr-FR" sz="2400" dirty="0" err="1">
                <a:latin typeface="Myriad Pro"/>
                <a:cs typeface="Myriad Pro"/>
              </a:rPr>
              <a:t>outcomes</a:t>
            </a:r>
            <a:r>
              <a:rPr lang="fr-FR" sz="2400" dirty="0">
                <a:latin typeface="Myriad Pro"/>
                <a:cs typeface="Myriad Pro"/>
              </a:rPr>
              <a:t> are </a:t>
            </a:r>
            <a:r>
              <a:rPr lang="fr-FR" sz="2400" dirty="0" err="1">
                <a:latin typeface="Myriad Pro"/>
                <a:cs typeface="Myriad Pro"/>
              </a:rPr>
              <a:t>produced</a:t>
            </a:r>
            <a:r>
              <a:rPr lang="fr-FR" sz="2400" dirty="0">
                <a:latin typeface="Myriad Pro"/>
                <a:cs typeface="Myriad Pro"/>
              </a:rPr>
              <a:t>?</a:t>
            </a:r>
          </a:p>
          <a:p>
            <a:pPr>
              <a:buClr>
                <a:srgbClr val="004379"/>
              </a:buClr>
            </a:pPr>
            <a:endParaRPr lang="fr-FR" sz="2400" dirty="0">
              <a:latin typeface="Myriad Pro"/>
              <a:cs typeface="Myriad Pro"/>
            </a:endParaRPr>
          </a:p>
          <a:p>
            <a:pPr marL="285750" indent="-285750">
              <a:buClr>
                <a:srgbClr val="004379"/>
              </a:buClr>
              <a:buFont typeface="Arial"/>
              <a:buChar char="•"/>
            </a:pPr>
            <a:r>
              <a:rPr lang="fr-FR" sz="2400" dirty="0" err="1">
                <a:latin typeface="Myriad Pro"/>
                <a:cs typeface="Myriad Pro"/>
              </a:rPr>
              <a:t>What</a:t>
            </a:r>
            <a:r>
              <a:rPr lang="fr-FR" sz="2400" dirty="0">
                <a:latin typeface="Myriad Pro"/>
                <a:cs typeface="Myriad Pro"/>
              </a:rPr>
              <a:t> </a:t>
            </a:r>
            <a:r>
              <a:rPr lang="fr-FR" sz="2400" dirty="0" err="1">
                <a:latin typeface="Myriad Pro"/>
                <a:cs typeface="Myriad Pro"/>
              </a:rPr>
              <a:t>comes</a:t>
            </a:r>
            <a:r>
              <a:rPr lang="fr-FR" sz="2400" dirty="0">
                <a:latin typeface="Myriad Pro"/>
                <a:cs typeface="Myriad Pro"/>
              </a:rPr>
              <a:t> </a:t>
            </a:r>
            <a:r>
              <a:rPr lang="fr-FR" sz="2400" dirty="0" err="1">
                <a:latin typeface="Myriad Pro"/>
                <a:cs typeface="Myriad Pro"/>
              </a:rPr>
              <a:t>next</a:t>
            </a:r>
            <a:r>
              <a:rPr lang="fr-FR" sz="2400" dirty="0">
                <a:latin typeface="Myriad Pro"/>
                <a:cs typeface="Myriad Pro"/>
              </a:rPr>
              <a:t>?</a:t>
            </a:r>
          </a:p>
        </p:txBody>
      </p:sp>
      <p:sp>
        <p:nvSpPr>
          <p:cNvPr id="6" name="TextBox 5">
            <a:extLst>
              <a:ext uri="{FF2B5EF4-FFF2-40B4-BE49-F238E27FC236}">
                <a16:creationId xmlns:a16="http://schemas.microsoft.com/office/drawing/2014/main" id="{698E08B9-C7B9-4E57-8D41-A8231EE0EAFC}"/>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3814771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047" cy="3508653"/>
          </a:xfrm>
          <a:prstGeom prst="rect">
            <a:avLst/>
          </a:prstGeom>
          <a:noFill/>
        </p:spPr>
        <p:txBody>
          <a:bodyPr wrap="square" rtlCol="0">
            <a:spAutoFit/>
          </a:bodyPr>
          <a:lstStyle/>
          <a:p>
            <a:r>
              <a:rPr lang="en-US" sz="3200" b="1" dirty="0">
                <a:solidFill>
                  <a:srgbClr val="004379"/>
                </a:solidFill>
                <a:latin typeface="Myriad Pro"/>
                <a:cs typeface="Myriad Pro"/>
              </a:rPr>
              <a:t>The BYC is…</a:t>
            </a:r>
          </a:p>
          <a:p>
            <a:endParaRPr lang="en-US" dirty="0">
              <a:latin typeface="Myriad Pro"/>
              <a:cs typeface="Myriad Pro"/>
            </a:endParaRPr>
          </a:p>
          <a:p>
            <a:r>
              <a:rPr lang="fr-FR" sz="2800" dirty="0">
                <a:latin typeface="Myriad Pro"/>
                <a:cs typeface="Myriad Pro"/>
              </a:rPr>
              <a:t>A </a:t>
            </a:r>
            <a:r>
              <a:rPr lang="fr-FR" sz="2800" dirty="0" err="1">
                <a:latin typeface="Myriad Pro"/>
                <a:cs typeface="Myriad Pro"/>
              </a:rPr>
              <a:t>publically</a:t>
            </a:r>
            <a:r>
              <a:rPr lang="fr-FR" sz="2800" dirty="0">
                <a:latin typeface="Myriad Pro"/>
                <a:cs typeface="Myriad Pro"/>
              </a:rPr>
              <a:t> </a:t>
            </a:r>
            <a:r>
              <a:rPr lang="fr-FR" sz="2800" dirty="0" err="1">
                <a:latin typeface="Myriad Pro"/>
                <a:cs typeface="Myriad Pro"/>
              </a:rPr>
              <a:t>available</a:t>
            </a:r>
            <a:r>
              <a:rPr lang="fr-FR" sz="2800" dirty="0">
                <a:latin typeface="Myriad Pro"/>
                <a:cs typeface="Myriad Pro"/>
              </a:rPr>
              <a:t>, web-</a:t>
            </a:r>
            <a:r>
              <a:rPr lang="fr-FR" sz="2800" dirty="0" err="1">
                <a:latin typeface="Myriad Pro"/>
                <a:cs typeface="Myriad Pro"/>
              </a:rPr>
              <a:t>based</a:t>
            </a:r>
            <a:r>
              <a:rPr lang="fr-FR" sz="2800" dirty="0">
                <a:latin typeface="Myriad Pro"/>
                <a:cs typeface="Myriad Pro"/>
              </a:rPr>
              <a:t> </a:t>
            </a:r>
            <a:r>
              <a:rPr lang="fr-FR" sz="2800" dirty="0" err="1">
                <a:latin typeface="Myriad Pro"/>
                <a:cs typeface="Myriad Pro"/>
              </a:rPr>
              <a:t>tool</a:t>
            </a:r>
            <a:r>
              <a:rPr lang="fr-FR" sz="2800" dirty="0">
                <a:latin typeface="Myriad Pro"/>
                <a:cs typeface="Myriad Pro"/>
              </a:rPr>
              <a:t> </a:t>
            </a:r>
            <a:r>
              <a:rPr lang="fr-FR" sz="2800" dirty="0" err="1">
                <a:latin typeface="Myriad Pro"/>
                <a:cs typeface="Myriad Pro"/>
              </a:rPr>
              <a:t>that</a:t>
            </a:r>
            <a:r>
              <a:rPr lang="fr-FR" sz="2800" dirty="0">
                <a:latin typeface="Myriad Pro"/>
                <a:cs typeface="Myriad Pro"/>
              </a:rPr>
              <a:t> uses a </a:t>
            </a:r>
            <a:r>
              <a:rPr lang="fr-FR" sz="2800" dirty="0" err="1">
                <a:latin typeface="Myriad Pro"/>
                <a:cs typeface="Myriad Pro"/>
              </a:rPr>
              <a:t>community’s</a:t>
            </a:r>
            <a:r>
              <a:rPr lang="fr-FR" sz="2800" dirty="0">
                <a:latin typeface="Myriad Pro"/>
                <a:cs typeface="Myriad Pro"/>
              </a:rPr>
              <a:t> HIC, HMIS, and program budget data to asses performance</a:t>
            </a:r>
            <a:br>
              <a:rPr lang="fr-FR" sz="2000" dirty="0">
                <a:highlight>
                  <a:srgbClr val="FFFF00"/>
                </a:highlight>
                <a:latin typeface="Myriad Pro"/>
                <a:cs typeface="Myriad Pro"/>
              </a:rPr>
            </a:br>
            <a:endParaRPr lang="fr-FR" sz="2000" dirty="0">
              <a:highlight>
                <a:srgbClr val="FFFF00"/>
              </a:highlight>
              <a:latin typeface="Myriad Pro"/>
              <a:cs typeface="Myriad Pro"/>
            </a:endParaRPr>
          </a:p>
          <a:p>
            <a:pPr>
              <a:buClr>
                <a:srgbClr val="004379"/>
              </a:buClr>
            </a:pPr>
            <a:endParaRPr lang="fr-FR" sz="1600" dirty="0">
              <a:latin typeface="Myriad Pro"/>
              <a:cs typeface="Myriad Pro"/>
            </a:endParaRPr>
          </a:p>
          <a:p>
            <a:pPr marL="285750" indent="-285750">
              <a:buClr>
                <a:srgbClr val="004379"/>
              </a:buClr>
              <a:buFont typeface="Arial"/>
              <a:buChar char="•"/>
            </a:pPr>
            <a:endParaRPr lang="fr-FR" sz="1600" dirty="0">
              <a:latin typeface="Myriad Pro"/>
              <a:cs typeface="Myriad Pro"/>
            </a:endParaRPr>
          </a:p>
          <a:p>
            <a:endParaRPr lang="en-US" dirty="0">
              <a:latin typeface="Myriad Pro"/>
              <a:cs typeface="Myriad Pro"/>
            </a:endParaRPr>
          </a:p>
          <a:p>
            <a:endParaRPr lang="en-US" dirty="0">
              <a:latin typeface="Myriad Pro"/>
              <a:cs typeface="Myriad Pro"/>
            </a:endParaRPr>
          </a:p>
        </p:txBody>
      </p:sp>
      <p:sp>
        <p:nvSpPr>
          <p:cNvPr id="5" name="TextBox 4">
            <a:extLst>
              <a:ext uri="{FF2B5EF4-FFF2-40B4-BE49-F238E27FC236}">
                <a16:creationId xmlns:a16="http://schemas.microsoft.com/office/drawing/2014/main" id="{63221BCE-96FD-45E5-A815-024082F55684}"/>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140468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641787"/>
            <a:ext cx="7280047" cy="2831544"/>
          </a:xfrm>
          <a:prstGeom prst="rect">
            <a:avLst/>
          </a:prstGeom>
          <a:noFill/>
        </p:spPr>
        <p:txBody>
          <a:bodyPr wrap="square" rtlCol="0">
            <a:spAutoFit/>
          </a:bodyPr>
          <a:lstStyle/>
          <a:p>
            <a:r>
              <a:rPr lang="en-US" sz="3200" b="1" dirty="0">
                <a:solidFill>
                  <a:srgbClr val="004379"/>
                </a:solidFill>
                <a:latin typeface="Myriad Pro"/>
                <a:cs typeface="Myriad Pro"/>
              </a:rPr>
              <a:t>Data Sources</a:t>
            </a:r>
            <a:br>
              <a:rPr lang="fr-FR" sz="1600" dirty="0">
                <a:latin typeface="Myriad Pro"/>
                <a:cs typeface="Myriad Pro"/>
              </a:rPr>
            </a:br>
            <a:endParaRPr lang="fr-FR" sz="1600" dirty="0">
              <a:latin typeface="Myriad Pro"/>
              <a:cs typeface="Myriad Pro"/>
            </a:endParaRPr>
          </a:p>
          <a:p>
            <a:pPr marL="285750" indent="-285750">
              <a:buClr>
                <a:srgbClr val="004379"/>
              </a:buClr>
              <a:buFont typeface="Arial"/>
              <a:buChar char="•"/>
            </a:pPr>
            <a:r>
              <a:rPr lang="fr-FR" sz="2400" dirty="0" err="1">
                <a:latin typeface="Myriad Pro"/>
                <a:cs typeface="Myriad Pro"/>
              </a:rPr>
              <a:t>Housing</a:t>
            </a:r>
            <a:r>
              <a:rPr lang="fr-FR" sz="2400" dirty="0">
                <a:latin typeface="Myriad Pro"/>
                <a:cs typeface="Myriad Pro"/>
              </a:rPr>
              <a:t> Inventory Count (HIC)</a:t>
            </a:r>
          </a:p>
          <a:p>
            <a:pPr marL="285750" indent="-285750">
              <a:buClr>
                <a:srgbClr val="004379"/>
              </a:buClr>
              <a:buFont typeface="Arial"/>
              <a:buChar char="•"/>
            </a:pPr>
            <a:endParaRPr lang="fr-FR" sz="2000" dirty="0">
              <a:latin typeface="Myriad Pro"/>
              <a:cs typeface="Myriad Pro"/>
            </a:endParaRPr>
          </a:p>
          <a:p>
            <a:pPr marL="285750" indent="-285750">
              <a:buClr>
                <a:srgbClr val="004379"/>
              </a:buClr>
              <a:buFont typeface="Arial"/>
              <a:buChar char="•"/>
            </a:pPr>
            <a:r>
              <a:rPr lang="fr-FR" sz="2400" dirty="0">
                <a:latin typeface="Myriad Pro"/>
                <a:cs typeface="Myriad Pro"/>
              </a:rPr>
              <a:t>Raw HMIS data</a:t>
            </a:r>
          </a:p>
          <a:p>
            <a:pPr marL="285750" indent="-285750">
              <a:buClr>
                <a:srgbClr val="004379"/>
              </a:buClr>
              <a:buFont typeface="Arial"/>
              <a:buChar char="•"/>
            </a:pPr>
            <a:endParaRPr lang="fr-FR" sz="2000" dirty="0">
              <a:latin typeface="Myriad Pro"/>
              <a:cs typeface="Myriad Pro"/>
            </a:endParaRPr>
          </a:p>
          <a:p>
            <a:pPr marL="285750" indent="-285750">
              <a:buClr>
                <a:srgbClr val="004379"/>
              </a:buClr>
              <a:buFont typeface="Arial"/>
              <a:buChar char="•"/>
            </a:pPr>
            <a:r>
              <a:rPr lang="fr-FR" sz="2400" dirty="0">
                <a:latin typeface="Myriad Pro"/>
                <a:cs typeface="Myriad Pro"/>
              </a:rPr>
              <a:t>Project budget data</a:t>
            </a:r>
          </a:p>
          <a:p>
            <a:endParaRPr lang="en-US" dirty="0">
              <a:latin typeface="Myriad Pro"/>
              <a:cs typeface="Myriad Pro"/>
            </a:endParaRPr>
          </a:p>
        </p:txBody>
      </p:sp>
      <p:sp>
        <p:nvSpPr>
          <p:cNvPr id="5" name="TextBox 4">
            <a:extLst>
              <a:ext uri="{FF2B5EF4-FFF2-40B4-BE49-F238E27FC236}">
                <a16:creationId xmlns:a16="http://schemas.microsoft.com/office/drawing/2014/main" id="{2FEEE179-0768-4ED1-B961-8BF801B21DEB}"/>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4163964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047" cy="3447098"/>
          </a:xfrm>
          <a:prstGeom prst="rect">
            <a:avLst/>
          </a:prstGeom>
          <a:noFill/>
        </p:spPr>
        <p:txBody>
          <a:bodyPr wrap="square" rtlCol="0">
            <a:spAutoFit/>
          </a:bodyPr>
          <a:lstStyle/>
          <a:p>
            <a:r>
              <a:rPr lang="en-US" sz="3200" b="1" dirty="0">
                <a:solidFill>
                  <a:srgbClr val="004379"/>
                </a:solidFill>
                <a:latin typeface="Myriad Pro"/>
                <a:cs typeface="Myriad Pro"/>
              </a:rPr>
              <a:t>Outcomes</a:t>
            </a:r>
          </a:p>
          <a:p>
            <a:endParaRPr lang="en-US" dirty="0">
              <a:latin typeface="Myriad Pro"/>
              <a:cs typeface="Myriad Pro"/>
            </a:endParaRPr>
          </a:p>
          <a:p>
            <a:pPr marL="285750" indent="-285750">
              <a:buFont typeface="Arial" panose="020B0604020202020204" pitchFamily="34" charset="0"/>
              <a:buChar char="•"/>
            </a:pPr>
            <a:r>
              <a:rPr lang="en-US" sz="2200" dirty="0">
                <a:latin typeface="Myriad Pro"/>
                <a:cs typeface="Myriad Pro"/>
              </a:rPr>
              <a:t>What does the BYC produce?</a:t>
            </a:r>
          </a:p>
          <a:p>
            <a:pPr marL="285750" indent="-285750">
              <a:buFont typeface="Arial" panose="020B0604020202020204" pitchFamily="34" charset="0"/>
              <a:buChar char="•"/>
            </a:pPr>
            <a:endParaRPr lang="en-US" sz="2200" dirty="0">
              <a:latin typeface="Myriad Pro"/>
              <a:cs typeface="Myriad Pro"/>
            </a:endParaRPr>
          </a:p>
          <a:p>
            <a:pPr marL="285750" indent="-285750">
              <a:buFont typeface="Arial" panose="020B0604020202020204" pitchFamily="34" charset="0"/>
              <a:buChar char="•"/>
            </a:pPr>
            <a:r>
              <a:rPr lang="en-US" sz="2200" dirty="0">
                <a:latin typeface="Myriad Pro"/>
                <a:cs typeface="Myriad Pro"/>
              </a:rPr>
              <a:t>How do these measures differ from HUD performance measures?</a:t>
            </a:r>
          </a:p>
          <a:p>
            <a:pPr marL="285750" indent="-285750">
              <a:buFont typeface="Arial" panose="020B0604020202020204" pitchFamily="34" charset="0"/>
              <a:buChar char="•"/>
            </a:pPr>
            <a:endParaRPr lang="en-US" sz="2200" dirty="0">
              <a:latin typeface="Myriad Pro"/>
              <a:cs typeface="Myriad Pro"/>
            </a:endParaRPr>
          </a:p>
          <a:p>
            <a:pPr marL="285750" indent="-285750">
              <a:buFont typeface="Arial" panose="020B0604020202020204" pitchFamily="34" charset="0"/>
              <a:buChar char="•"/>
            </a:pPr>
            <a:r>
              <a:rPr lang="en-US" sz="2200" dirty="0">
                <a:latin typeface="Myriad Pro"/>
                <a:cs typeface="Myriad Pro"/>
              </a:rPr>
              <a:t>Common findings/issues</a:t>
            </a:r>
          </a:p>
          <a:p>
            <a:endParaRPr lang="en-US" dirty="0">
              <a:latin typeface="Myriad Pro"/>
              <a:cs typeface="Myriad Pro"/>
            </a:endParaRPr>
          </a:p>
          <a:p>
            <a:endParaRPr lang="en-US" dirty="0">
              <a:latin typeface="Myriad Pro"/>
              <a:cs typeface="Myriad Pro"/>
            </a:endParaRPr>
          </a:p>
        </p:txBody>
      </p:sp>
      <p:sp>
        <p:nvSpPr>
          <p:cNvPr id="5" name="TextBox 4">
            <a:extLst>
              <a:ext uri="{FF2B5EF4-FFF2-40B4-BE49-F238E27FC236}">
                <a16:creationId xmlns:a16="http://schemas.microsoft.com/office/drawing/2014/main" id="{29F7AF44-F8A3-4208-B132-7F170F3C108A}"/>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4176835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023557" y="1399951"/>
            <a:ext cx="7096886" cy="892552"/>
          </a:xfrm>
          <a:prstGeom prst="rect">
            <a:avLst/>
          </a:prstGeom>
          <a:noFill/>
        </p:spPr>
        <p:txBody>
          <a:bodyPr wrap="square" rtlCol="0">
            <a:spAutoFit/>
          </a:bodyPr>
          <a:lstStyle/>
          <a:p>
            <a:r>
              <a:rPr lang="en-US" sz="3200" b="1" dirty="0">
                <a:solidFill>
                  <a:srgbClr val="004379"/>
                </a:solidFill>
                <a:latin typeface="Myriad Pro"/>
                <a:cs typeface="Myriad Pro"/>
              </a:rPr>
              <a:t>Project Performance</a:t>
            </a:r>
            <a:endParaRPr lang="en-US" dirty="0">
              <a:latin typeface="Myriad Pro"/>
              <a:cs typeface="Myriad Pro"/>
            </a:endParaRPr>
          </a:p>
          <a:p>
            <a:pPr marL="285750" indent="-285750">
              <a:buFont typeface="Arial" panose="020B0604020202020204" pitchFamily="34" charset="0"/>
              <a:buChar char="•"/>
            </a:pPr>
            <a:r>
              <a:rPr lang="en-US" sz="2000" dirty="0">
                <a:latin typeface="Myriad Pro"/>
                <a:cs typeface="Myriad Pro"/>
              </a:rPr>
              <a:t>Performance measures by project</a:t>
            </a:r>
          </a:p>
        </p:txBody>
      </p:sp>
      <p:pic>
        <p:nvPicPr>
          <p:cNvPr id="8" name="Picture 7">
            <a:extLst>
              <a:ext uri="{FF2B5EF4-FFF2-40B4-BE49-F238E27FC236}">
                <a16:creationId xmlns:a16="http://schemas.microsoft.com/office/drawing/2014/main" id="{8A3BB021-CFE8-42A6-8948-9F1DBBBBB68A}"/>
              </a:ext>
            </a:extLst>
          </p:cNvPr>
          <p:cNvPicPr>
            <a:picLocks noChangeAspect="1"/>
          </p:cNvPicPr>
          <p:nvPr/>
        </p:nvPicPr>
        <p:blipFill>
          <a:blip r:embed="rId4"/>
          <a:stretch>
            <a:fillRect/>
          </a:stretch>
        </p:blipFill>
        <p:spPr>
          <a:xfrm>
            <a:off x="747352" y="2446392"/>
            <a:ext cx="7894515" cy="2772582"/>
          </a:xfrm>
          <a:prstGeom prst="rect">
            <a:avLst/>
          </a:prstGeom>
        </p:spPr>
      </p:pic>
      <p:sp>
        <p:nvSpPr>
          <p:cNvPr id="6" name="TextBox 5">
            <a:extLst>
              <a:ext uri="{FF2B5EF4-FFF2-40B4-BE49-F238E27FC236}">
                <a16:creationId xmlns:a16="http://schemas.microsoft.com/office/drawing/2014/main" id="{1049F86F-B537-46EC-9A7A-4886B2F38F3A}"/>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2763559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023557" y="1399951"/>
            <a:ext cx="7096886" cy="892552"/>
          </a:xfrm>
          <a:prstGeom prst="rect">
            <a:avLst/>
          </a:prstGeom>
          <a:noFill/>
        </p:spPr>
        <p:txBody>
          <a:bodyPr wrap="square" rtlCol="0">
            <a:spAutoFit/>
          </a:bodyPr>
          <a:lstStyle/>
          <a:p>
            <a:r>
              <a:rPr lang="en-US" sz="3200" b="1" dirty="0">
                <a:solidFill>
                  <a:srgbClr val="004379"/>
                </a:solidFill>
                <a:latin typeface="Myriad Pro"/>
                <a:cs typeface="Myriad Pro"/>
              </a:rPr>
              <a:t>Project &amp; System Performance</a:t>
            </a:r>
            <a:endParaRPr lang="en-US" dirty="0">
              <a:latin typeface="Myriad Pro"/>
              <a:cs typeface="Myriad Pro"/>
            </a:endParaRPr>
          </a:p>
          <a:p>
            <a:pPr marL="285750" indent="-285750">
              <a:buFont typeface="Arial" panose="020B0604020202020204" pitchFamily="34" charset="0"/>
              <a:buChar char="•"/>
            </a:pPr>
            <a:r>
              <a:rPr lang="en-US" sz="2000" dirty="0">
                <a:latin typeface="Myriad Pro"/>
                <a:cs typeface="Myriad Pro"/>
              </a:rPr>
              <a:t>Use data to create graphs</a:t>
            </a:r>
          </a:p>
        </p:txBody>
      </p:sp>
      <p:pic>
        <p:nvPicPr>
          <p:cNvPr id="6" name="Picture 5">
            <a:extLst>
              <a:ext uri="{FF2B5EF4-FFF2-40B4-BE49-F238E27FC236}">
                <a16:creationId xmlns:a16="http://schemas.microsoft.com/office/drawing/2014/main" id="{ECBE698E-850E-4611-A63A-A2D39518AF39}"/>
              </a:ext>
            </a:extLst>
          </p:cNvPr>
          <p:cNvPicPr>
            <a:picLocks noChangeAspect="1"/>
          </p:cNvPicPr>
          <p:nvPr/>
        </p:nvPicPr>
        <p:blipFill>
          <a:blip r:embed="rId4"/>
          <a:stretch>
            <a:fillRect/>
          </a:stretch>
        </p:blipFill>
        <p:spPr>
          <a:xfrm>
            <a:off x="2050909" y="2668604"/>
            <a:ext cx="5042182" cy="3085194"/>
          </a:xfrm>
          <a:prstGeom prst="rect">
            <a:avLst/>
          </a:prstGeom>
        </p:spPr>
      </p:pic>
      <p:sp>
        <p:nvSpPr>
          <p:cNvPr id="7" name="TextBox 6">
            <a:extLst>
              <a:ext uri="{FF2B5EF4-FFF2-40B4-BE49-F238E27FC236}">
                <a16:creationId xmlns:a16="http://schemas.microsoft.com/office/drawing/2014/main" id="{D99FC083-7DEC-4C3F-A80B-D5F1A19A4BDC}"/>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2932696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023557" y="1399951"/>
            <a:ext cx="7096886" cy="1200329"/>
          </a:xfrm>
          <a:prstGeom prst="rect">
            <a:avLst/>
          </a:prstGeom>
          <a:noFill/>
        </p:spPr>
        <p:txBody>
          <a:bodyPr wrap="square" rtlCol="0">
            <a:spAutoFit/>
          </a:bodyPr>
          <a:lstStyle/>
          <a:p>
            <a:r>
              <a:rPr lang="en-US" sz="3200" b="1" dirty="0">
                <a:solidFill>
                  <a:srgbClr val="004379"/>
                </a:solidFill>
                <a:latin typeface="Myriad Pro"/>
                <a:cs typeface="Myriad Pro"/>
              </a:rPr>
              <a:t>Project &amp; System Performance</a:t>
            </a:r>
            <a:endParaRPr lang="en-US" dirty="0">
              <a:latin typeface="Myriad Pro"/>
              <a:cs typeface="Myriad Pro"/>
            </a:endParaRPr>
          </a:p>
          <a:p>
            <a:pPr marL="285750" indent="-285750">
              <a:buFont typeface="Arial" panose="020B0604020202020204" pitchFamily="34" charset="0"/>
              <a:buChar char="•"/>
            </a:pPr>
            <a:r>
              <a:rPr lang="en-US" sz="2000" dirty="0">
                <a:latin typeface="Myriad Pro"/>
                <a:cs typeface="Myriad Pro"/>
              </a:rPr>
              <a:t>Performance measures include cost per permanent housing exit</a:t>
            </a:r>
          </a:p>
        </p:txBody>
      </p:sp>
      <p:pic>
        <p:nvPicPr>
          <p:cNvPr id="5" name="Picture 4">
            <a:extLst>
              <a:ext uri="{FF2B5EF4-FFF2-40B4-BE49-F238E27FC236}">
                <a16:creationId xmlns:a16="http://schemas.microsoft.com/office/drawing/2014/main" id="{FB47EA2C-714B-4DFD-9AF2-F86B73AC760A}"/>
              </a:ext>
            </a:extLst>
          </p:cNvPr>
          <p:cNvPicPr>
            <a:picLocks noChangeAspect="1"/>
          </p:cNvPicPr>
          <p:nvPr/>
        </p:nvPicPr>
        <p:blipFill>
          <a:blip r:embed="rId4"/>
          <a:stretch>
            <a:fillRect/>
          </a:stretch>
        </p:blipFill>
        <p:spPr>
          <a:xfrm>
            <a:off x="685643" y="2778788"/>
            <a:ext cx="7961794" cy="3475707"/>
          </a:xfrm>
          <a:prstGeom prst="rect">
            <a:avLst/>
          </a:prstGeom>
        </p:spPr>
      </p:pic>
      <p:sp>
        <p:nvSpPr>
          <p:cNvPr id="6" name="TextBox 5">
            <a:extLst>
              <a:ext uri="{FF2B5EF4-FFF2-40B4-BE49-F238E27FC236}">
                <a16:creationId xmlns:a16="http://schemas.microsoft.com/office/drawing/2014/main" id="{FF9C3436-87B0-4032-80B7-58A6B4EDE2B0}"/>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1342900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023557" y="1399951"/>
            <a:ext cx="7096886" cy="1200329"/>
          </a:xfrm>
          <a:prstGeom prst="rect">
            <a:avLst/>
          </a:prstGeom>
          <a:noFill/>
        </p:spPr>
        <p:txBody>
          <a:bodyPr wrap="square" rtlCol="0">
            <a:spAutoFit/>
          </a:bodyPr>
          <a:lstStyle/>
          <a:p>
            <a:r>
              <a:rPr lang="en-US" sz="3200" b="1" dirty="0">
                <a:solidFill>
                  <a:srgbClr val="004379"/>
                </a:solidFill>
                <a:latin typeface="Myriad Pro"/>
                <a:cs typeface="Myriad Pro"/>
              </a:rPr>
              <a:t>Project &amp; System Performance</a:t>
            </a:r>
            <a:endParaRPr lang="en-US" dirty="0">
              <a:latin typeface="Myriad Pro"/>
              <a:cs typeface="Myriad Pro"/>
            </a:endParaRPr>
          </a:p>
          <a:p>
            <a:pPr marL="285750" indent="-285750">
              <a:buFont typeface="Arial" panose="020B0604020202020204" pitchFamily="34" charset="0"/>
              <a:buChar char="•"/>
            </a:pPr>
            <a:r>
              <a:rPr lang="en-US" sz="2000" dirty="0">
                <a:latin typeface="Myriad Pro"/>
                <a:cs typeface="Myriad Pro"/>
              </a:rPr>
              <a:t>Performance measures include cost per permanent housing exit</a:t>
            </a:r>
          </a:p>
        </p:txBody>
      </p:sp>
      <p:sp>
        <p:nvSpPr>
          <p:cNvPr id="6" name="TextBox 5">
            <a:extLst>
              <a:ext uri="{FF2B5EF4-FFF2-40B4-BE49-F238E27FC236}">
                <a16:creationId xmlns:a16="http://schemas.microsoft.com/office/drawing/2014/main" id="{FF9C3436-87B0-4032-80B7-58A6B4EDE2B0}"/>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graphicFrame>
        <p:nvGraphicFramePr>
          <p:cNvPr id="7" name="Chart 6">
            <a:extLst>
              <a:ext uri="{FF2B5EF4-FFF2-40B4-BE49-F238E27FC236}">
                <a16:creationId xmlns:a16="http://schemas.microsoft.com/office/drawing/2014/main" id="{16D92766-70F9-486E-8CA9-90C3AFC4D41A}"/>
              </a:ext>
            </a:extLst>
          </p:cNvPr>
          <p:cNvGraphicFramePr>
            <a:graphicFrameLocks/>
          </p:cNvGraphicFramePr>
          <p:nvPr>
            <p:extLst>
              <p:ext uri="{D42A27DB-BD31-4B8C-83A1-F6EECF244321}">
                <p14:modId xmlns:p14="http://schemas.microsoft.com/office/powerpoint/2010/main" val="2044749626"/>
              </p:ext>
            </p:extLst>
          </p:nvPr>
        </p:nvGraphicFramePr>
        <p:xfrm>
          <a:off x="1162074" y="2483553"/>
          <a:ext cx="6617150" cy="33295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6637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68178" y="1850503"/>
            <a:ext cx="7280047" cy="2523768"/>
          </a:xfrm>
          <a:prstGeom prst="rect">
            <a:avLst/>
          </a:prstGeom>
          <a:noFill/>
        </p:spPr>
        <p:txBody>
          <a:bodyPr wrap="square" rtlCol="0">
            <a:spAutoFit/>
          </a:bodyPr>
          <a:lstStyle/>
          <a:p>
            <a:r>
              <a:rPr lang="en-US" sz="3200" b="1" dirty="0">
                <a:solidFill>
                  <a:srgbClr val="004379"/>
                </a:solidFill>
                <a:latin typeface="Myriad Pro"/>
                <a:cs typeface="Myriad Pro"/>
              </a:rPr>
              <a:t>About Focus Strategies</a:t>
            </a:r>
          </a:p>
          <a:p>
            <a:endParaRPr lang="en-US" dirty="0">
              <a:latin typeface="Myriad Pro"/>
              <a:cs typeface="Myriad Pro"/>
            </a:endParaRPr>
          </a:p>
          <a:p>
            <a:endParaRPr lang="fr-FR" sz="1600" dirty="0">
              <a:latin typeface="Myriad Pro"/>
              <a:cs typeface="Myriad Pro"/>
            </a:endParaRPr>
          </a:p>
          <a:p>
            <a:r>
              <a:rPr lang="en-US" sz="2000" dirty="0">
                <a:latin typeface="Myriad Pro"/>
                <a:cs typeface="Myriad Pro"/>
              </a:rPr>
              <a:t>We believe the HEARTH Act and Opening Doors lead the way to finally ending homelessness. </a:t>
            </a:r>
            <a:endParaRPr lang="fr-FR" sz="2000" dirty="0">
              <a:latin typeface="Myriad Pro"/>
              <a:cs typeface="Myriad Pro"/>
            </a:endParaRPr>
          </a:p>
          <a:p>
            <a:pPr>
              <a:buClr>
                <a:srgbClr val="004379"/>
              </a:buClr>
            </a:pPr>
            <a:endParaRPr lang="fr-FR" sz="1600" dirty="0">
              <a:latin typeface="Myriad Pro"/>
              <a:cs typeface="Myriad Pro"/>
            </a:endParaRPr>
          </a:p>
          <a:p>
            <a:endParaRPr lang="en-US" dirty="0">
              <a:latin typeface="Myriad Pro"/>
              <a:cs typeface="Myriad Pro"/>
            </a:endParaRPr>
          </a:p>
          <a:p>
            <a:endParaRPr lang="en-US" dirty="0">
              <a:latin typeface="Myriad Pro"/>
              <a:cs typeface="Myriad Pro"/>
            </a:endParaRPr>
          </a:p>
        </p:txBody>
      </p:sp>
      <p:sp>
        <p:nvSpPr>
          <p:cNvPr id="4" name="TextBox 3"/>
          <p:cNvSpPr txBox="1"/>
          <p:nvPr/>
        </p:nvSpPr>
        <p:spPr>
          <a:xfrm>
            <a:off x="4072270" y="853864"/>
            <a:ext cx="4890301"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3560739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023557" y="1399951"/>
            <a:ext cx="7096886" cy="584775"/>
          </a:xfrm>
          <a:prstGeom prst="rect">
            <a:avLst/>
          </a:prstGeom>
          <a:noFill/>
        </p:spPr>
        <p:txBody>
          <a:bodyPr wrap="square" rtlCol="0">
            <a:spAutoFit/>
          </a:bodyPr>
          <a:lstStyle/>
          <a:p>
            <a:r>
              <a:rPr lang="en-US" sz="3200" b="1" dirty="0">
                <a:solidFill>
                  <a:srgbClr val="004379"/>
                </a:solidFill>
                <a:latin typeface="Myriad Pro"/>
                <a:cs typeface="Myriad Pro"/>
              </a:rPr>
              <a:t>Data Quality</a:t>
            </a:r>
            <a:endParaRPr lang="en-US" dirty="0">
              <a:latin typeface="Myriad Pro"/>
              <a:cs typeface="Myriad Pro"/>
            </a:endParaRPr>
          </a:p>
        </p:txBody>
      </p:sp>
      <p:pic>
        <p:nvPicPr>
          <p:cNvPr id="8" name="Picture 7">
            <a:extLst>
              <a:ext uri="{FF2B5EF4-FFF2-40B4-BE49-F238E27FC236}">
                <a16:creationId xmlns:a16="http://schemas.microsoft.com/office/drawing/2014/main" id="{F5C87346-0230-4DFB-893A-DCF9F31A2C91}"/>
              </a:ext>
            </a:extLst>
          </p:cNvPr>
          <p:cNvPicPr/>
          <p:nvPr/>
        </p:nvPicPr>
        <p:blipFill rotWithShape="1">
          <a:blip r:embed="rId4"/>
          <a:srcRect l="20774" t="12072" r="44477" b="38214"/>
          <a:stretch/>
        </p:blipFill>
        <p:spPr bwMode="auto">
          <a:xfrm>
            <a:off x="1794795" y="2170991"/>
            <a:ext cx="5554409" cy="401187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C8D34FEC-1AF0-4CB4-A7A4-BF8E22D2735F}"/>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1049386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047" cy="2800767"/>
          </a:xfrm>
          <a:prstGeom prst="rect">
            <a:avLst/>
          </a:prstGeom>
          <a:noFill/>
        </p:spPr>
        <p:txBody>
          <a:bodyPr wrap="square" rtlCol="0">
            <a:spAutoFit/>
          </a:bodyPr>
          <a:lstStyle/>
          <a:p>
            <a:r>
              <a:rPr lang="en-US" sz="3200" b="1" dirty="0">
                <a:solidFill>
                  <a:srgbClr val="004379"/>
                </a:solidFill>
                <a:latin typeface="Myriad Pro"/>
                <a:cs typeface="Myriad Pro"/>
              </a:rPr>
              <a:t>HUD System Performance Measures</a:t>
            </a:r>
          </a:p>
          <a:p>
            <a:endParaRPr lang="en-US" dirty="0">
              <a:latin typeface="Myriad Pro"/>
              <a:cs typeface="Myriad Pro"/>
            </a:endParaRPr>
          </a:p>
          <a:p>
            <a:pPr marL="285750" indent="-285750">
              <a:buFont typeface="Arial" panose="020B0604020202020204" pitchFamily="34" charset="0"/>
              <a:buChar char="•"/>
            </a:pPr>
            <a:r>
              <a:rPr lang="en-US" sz="2200" dirty="0">
                <a:latin typeface="Myriad Pro"/>
                <a:cs typeface="Myriad Pro"/>
              </a:rPr>
              <a:t>People not households</a:t>
            </a:r>
          </a:p>
          <a:p>
            <a:endParaRPr lang="en-US" sz="2200" dirty="0">
              <a:latin typeface="Myriad Pro"/>
              <a:cs typeface="Myriad Pro"/>
            </a:endParaRPr>
          </a:p>
          <a:p>
            <a:pPr marL="285750" indent="-285750">
              <a:buFont typeface="Arial" panose="020B0604020202020204" pitchFamily="34" charset="0"/>
              <a:buChar char="•"/>
            </a:pPr>
            <a:r>
              <a:rPr lang="en-US" sz="2200" dirty="0">
                <a:latin typeface="Myriad Pro"/>
                <a:cs typeface="Myriad Pro"/>
              </a:rPr>
              <a:t>Returns</a:t>
            </a:r>
          </a:p>
          <a:p>
            <a:pPr marL="285750" indent="-285750">
              <a:buFont typeface="Arial" panose="020B0604020202020204" pitchFamily="34" charset="0"/>
              <a:buChar char="•"/>
            </a:pPr>
            <a:endParaRPr lang="en-US" sz="2000" dirty="0">
              <a:latin typeface="Myriad Pro"/>
              <a:cs typeface="Myriad Pro"/>
            </a:endParaRPr>
          </a:p>
          <a:p>
            <a:pPr marL="285750" indent="-285750">
              <a:buFont typeface="Arial" panose="020B0604020202020204" pitchFamily="34" charset="0"/>
              <a:buChar char="•"/>
            </a:pPr>
            <a:endParaRPr lang="en-US" sz="2000" dirty="0">
              <a:latin typeface="Myriad Pro"/>
              <a:cs typeface="Myriad Pro"/>
            </a:endParaRPr>
          </a:p>
          <a:p>
            <a:pPr marL="285750" indent="-285750">
              <a:buFont typeface="Arial" panose="020B0604020202020204" pitchFamily="34" charset="0"/>
              <a:buChar char="•"/>
            </a:pPr>
            <a:endParaRPr lang="en-US" sz="2000" dirty="0">
              <a:latin typeface="Myriad Pro"/>
              <a:cs typeface="Myriad Pro"/>
            </a:endParaRPr>
          </a:p>
        </p:txBody>
      </p:sp>
      <p:sp>
        <p:nvSpPr>
          <p:cNvPr id="5" name="TextBox 4">
            <a:extLst>
              <a:ext uri="{FF2B5EF4-FFF2-40B4-BE49-F238E27FC236}">
                <a16:creationId xmlns:a16="http://schemas.microsoft.com/office/drawing/2014/main" id="{74DA822D-B49C-4E0B-AA99-5DC889BBFF70}"/>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1780672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047" cy="3170099"/>
          </a:xfrm>
          <a:prstGeom prst="rect">
            <a:avLst/>
          </a:prstGeom>
          <a:noFill/>
        </p:spPr>
        <p:txBody>
          <a:bodyPr wrap="square" rtlCol="0">
            <a:spAutoFit/>
          </a:bodyPr>
          <a:lstStyle/>
          <a:p>
            <a:r>
              <a:rPr lang="en-US" sz="3200" b="1" dirty="0">
                <a:solidFill>
                  <a:srgbClr val="004379"/>
                </a:solidFill>
                <a:latin typeface="Myriad Pro"/>
                <a:cs typeface="Myriad Pro"/>
              </a:rPr>
              <a:t>Common Findings/Issues</a:t>
            </a:r>
          </a:p>
          <a:p>
            <a:endParaRPr lang="en-US" dirty="0">
              <a:latin typeface="Myriad Pro"/>
              <a:cs typeface="Myriad Pro"/>
            </a:endParaRPr>
          </a:p>
          <a:p>
            <a:pPr marL="285750" indent="-285750">
              <a:buFont typeface="Arial" panose="020B0604020202020204" pitchFamily="34" charset="0"/>
              <a:buChar char="•"/>
            </a:pPr>
            <a:endParaRPr lang="en-US" sz="2200" dirty="0">
              <a:latin typeface="Myriad Pro"/>
              <a:cs typeface="Myriad Pro"/>
            </a:endParaRPr>
          </a:p>
          <a:p>
            <a:pPr marL="285750" indent="-285750">
              <a:buFont typeface="Arial" panose="020B0604020202020204" pitchFamily="34" charset="0"/>
              <a:buChar char="•"/>
            </a:pPr>
            <a:r>
              <a:rPr lang="en-US" sz="2200" dirty="0">
                <a:latin typeface="Myriad Pro"/>
                <a:cs typeface="Myriad Pro"/>
              </a:rPr>
              <a:t>Data Quality</a:t>
            </a:r>
          </a:p>
          <a:p>
            <a:pPr marL="285750" indent="-285750">
              <a:buFont typeface="Arial" panose="020B0604020202020204" pitchFamily="34" charset="0"/>
              <a:buChar char="•"/>
            </a:pPr>
            <a:endParaRPr lang="en-US" sz="2200" dirty="0">
              <a:latin typeface="Myriad Pro"/>
              <a:cs typeface="Myriad Pro"/>
            </a:endParaRPr>
          </a:p>
          <a:p>
            <a:pPr marL="285750" indent="-285750">
              <a:buFont typeface="Arial" panose="020B0604020202020204" pitchFamily="34" charset="0"/>
              <a:buChar char="•"/>
            </a:pPr>
            <a:endParaRPr lang="en-US" sz="2200" dirty="0">
              <a:latin typeface="Myriad Pro"/>
              <a:cs typeface="Myriad Pro"/>
            </a:endParaRPr>
          </a:p>
          <a:p>
            <a:pPr marL="285750" indent="-285750">
              <a:buFont typeface="Arial" panose="020B0604020202020204" pitchFamily="34" charset="0"/>
              <a:buChar char="•"/>
            </a:pPr>
            <a:r>
              <a:rPr lang="en-US" sz="2200" dirty="0">
                <a:latin typeface="Myriad Pro"/>
                <a:cs typeface="Myriad Pro"/>
              </a:rPr>
              <a:t>“This data is wrong”</a:t>
            </a:r>
          </a:p>
          <a:p>
            <a:pPr marL="285750" indent="-285750">
              <a:buFont typeface="Arial" panose="020B0604020202020204" pitchFamily="34" charset="0"/>
              <a:buChar char="•"/>
            </a:pPr>
            <a:endParaRPr lang="en-US" sz="2000" dirty="0">
              <a:latin typeface="Myriad Pro"/>
              <a:cs typeface="Myriad Pro"/>
            </a:endParaRPr>
          </a:p>
          <a:p>
            <a:pPr marL="285750" indent="-285750">
              <a:buFont typeface="Arial" panose="020B0604020202020204" pitchFamily="34" charset="0"/>
              <a:buChar char="•"/>
            </a:pPr>
            <a:endParaRPr lang="en-US" sz="2000" dirty="0">
              <a:latin typeface="Myriad Pro"/>
              <a:cs typeface="Myriad Pro"/>
            </a:endParaRPr>
          </a:p>
        </p:txBody>
      </p:sp>
      <p:sp>
        <p:nvSpPr>
          <p:cNvPr id="5" name="TextBox 4">
            <a:extLst>
              <a:ext uri="{FF2B5EF4-FFF2-40B4-BE49-F238E27FC236}">
                <a16:creationId xmlns:a16="http://schemas.microsoft.com/office/drawing/2014/main" id="{4A004DBD-4DDE-4093-8994-BC22755E437C}"/>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293346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047" cy="2646878"/>
          </a:xfrm>
          <a:prstGeom prst="rect">
            <a:avLst/>
          </a:prstGeom>
          <a:noFill/>
        </p:spPr>
        <p:txBody>
          <a:bodyPr wrap="square" rtlCol="0">
            <a:spAutoFit/>
          </a:bodyPr>
          <a:lstStyle/>
          <a:p>
            <a:r>
              <a:rPr lang="en-US" sz="3200" b="1" dirty="0">
                <a:solidFill>
                  <a:srgbClr val="004379"/>
                </a:solidFill>
                <a:latin typeface="Myriad Pro"/>
                <a:cs typeface="Myriad Pro"/>
              </a:rPr>
              <a:t>What’s next?</a:t>
            </a:r>
          </a:p>
          <a:p>
            <a:pPr marL="285750" indent="-285750">
              <a:buClr>
                <a:srgbClr val="004379"/>
              </a:buClr>
              <a:buFont typeface="Arial"/>
              <a:buChar char="•"/>
            </a:pPr>
            <a:endParaRPr lang="fr-FR" sz="1600" dirty="0">
              <a:latin typeface="Myriad Pro"/>
              <a:cs typeface="Myriad Pro"/>
            </a:endParaRPr>
          </a:p>
          <a:p>
            <a:pPr marL="285750" indent="-285750">
              <a:buClr>
                <a:srgbClr val="004379"/>
              </a:buClr>
              <a:buFont typeface="Arial"/>
              <a:buChar char="•"/>
            </a:pPr>
            <a:r>
              <a:rPr lang="fr-FR" sz="2200" dirty="0">
                <a:latin typeface="Myriad Pro"/>
                <a:cs typeface="Myriad Pro"/>
              </a:rPr>
              <a:t>Data clean-up</a:t>
            </a:r>
          </a:p>
          <a:p>
            <a:pPr marL="285750" indent="-285750">
              <a:buClr>
                <a:srgbClr val="004379"/>
              </a:buClr>
              <a:buFont typeface="Arial"/>
              <a:buChar char="•"/>
            </a:pPr>
            <a:endParaRPr lang="fr-FR" sz="2200" dirty="0">
              <a:latin typeface="Myriad Pro"/>
              <a:cs typeface="Myriad Pro"/>
            </a:endParaRPr>
          </a:p>
          <a:p>
            <a:pPr marL="285750" indent="-285750">
              <a:buClr>
                <a:srgbClr val="004379"/>
              </a:buClr>
              <a:buFont typeface="Arial"/>
              <a:buChar char="•"/>
            </a:pPr>
            <a:r>
              <a:rPr lang="fr-FR" sz="2200" dirty="0">
                <a:latin typeface="Myriad Pro"/>
                <a:cs typeface="Myriad Pro"/>
              </a:rPr>
              <a:t>Modeling</a:t>
            </a:r>
          </a:p>
          <a:p>
            <a:pPr marL="285750" indent="-285750">
              <a:buClr>
                <a:srgbClr val="004379"/>
              </a:buClr>
              <a:buFont typeface="Arial"/>
              <a:buChar char="•"/>
            </a:pPr>
            <a:endParaRPr lang="fr-FR" sz="1600" dirty="0">
              <a:latin typeface="Myriad Pro"/>
              <a:cs typeface="Myriad Pro"/>
            </a:endParaRPr>
          </a:p>
          <a:p>
            <a:endParaRPr lang="en-US" dirty="0">
              <a:latin typeface="Myriad Pro"/>
              <a:cs typeface="Myriad Pro"/>
            </a:endParaRPr>
          </a:p>
          <a:p>
            <a:endParaRPr lang="en-US" dirty="0">
              <a:latin typeface="Myriad Pro"/>
              <a:cs typeface="Myriad Pro"/>
            </a:endParaRPr>
          </a:p>
        </p:txBody>
      </p:sp>
      <p:sp>
        <p:nvSpPr>
          <p:cNvPr id="5" name="TextBox 4">
            <a:extLst>
              <a:ext uri="{FF2B5EF4-FFF2-40B4-BE49-F238E27FC236}">
                <a16:creationId xmlns:a16="http://schemas.microsoft.com/office/drawing/2014/main" id="{3222536C-06C6-48DA-BEB5-0E0C6B23D64E}"/>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983590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602931"/>
            <a:ext cx="7280047" cy="3662541"/>
          </a:xfrm>
          <a:prstGeom prst="rect">
            <a:avLst/>
          </a:prstGeom>
          <a:noFill/>
        </p:spPr>
        <p:txBody>
          <a:bodyPr wrap="square" rtlCol="0">
            <a:spAutoFit/>
          </a:bodyPr>
          <a:lstStyle/>
          <a:p>
            <a:r>
              <a:rPr lang="en-US" sz="3200" b="1" dirty="0">
                <a:solidFill>
                  <a:srgbClr val="004379"/>
                </a:solidFill>
                <a:latin typeface="Myriad Pro"/>
                <a:cs typeface="Myriad Pro"/>
              </a:rPr>
              <a:t>System Performance Predictor (SPP)</a:t>
            </a:r>
          </a:p>
          <a:p>
            <a:br>
              <a:rPr lang="fr-FR" sz="1600" dirty="0">
                <a:latin typeface="Myriad Pro"/>
                <a:cs typeface="Myriad Pro"/>
              </a:rPr>
            </a:br>
            <a:endParaRPr lang="fr-FR" sz="1600" dirty="0">
              <a:latin typeface="Myriad Pro"/>
              <a:cs typeface="Myriad Pro"/>
            </a:endParaRPr>
          </a:p>
          <a:p>
            <a:pPr marL="285750" indent="-285750">
              <a:buClr>
                <a:srgbClr val="004379"/>
              </a:buClr>
              <a:buFont typeface="Arial"/>
              <a:buChar char="•"/>
            </a:pPr>
            <a:r>
              <a:rPr lang="fr-FR" sz="2400" dirty="0" err="1">
                <a:latin typeface="Myriad Pro"/>
                <a:cs typeface="Myriad Pro"/>
              </a:rPr>
              <a:t>What</a:t>
            </a:r>
            <a:r>
              <a:rPr lang="fr-FR" sz="2400" dirty="0">
                <a:latin typeface="Myriad Pro"/>
                <a:cs typeface="Myriad Pro"/>
              </a:rPr>
              <a:t> </a:t>
            </a:r>
            <a:r>
              <a:rPr lang="fr-FR" sz="2400" dirty="0" err="1">
                <a:latin typeface="Myriad Pro"/>
                <a:cs typeface="Myriad Pro"/>
              </a:rPr>
              <a:t>is</a:t>
            </a:r>
            <a:r>
              <a:rPr lang="fr-FR" sz="2400" dirty="0">
                <a:latin typeface="Myriad Pro"/>
                <a:cs typeface="Myriad Pro"/>
              </a:rPr>
              <a:t> </a:t>
            </a:r>
            <a:r>
              <a:rPr lang="fr-FR" sz="2400" dirty="0" err="1">
                <a:latin typeface="Myriad Pro"/>
                <a:cs typeface="Myriad Pro"/>
              </a:rPr>
              <a:t>it</a:t>
            </a:r>
            <a:r>
              <a:rPr lang="fr-FR" sz="2400" dirty="0">
                <a:latin typeface="Myriad Pro"/>
                <a:cs typeface="Myriad Pro"/>
              </a:rPr>
              <a:t>?</a:t>
            </a:r>
          </a:p>
          <a:p>
            <a:pPr marL="285750" indent="-285750">
              <a:buClr>
                <a:srgbClr val="004379"/>
              </a:buClr>
              <a:buFont typeface="Arial"/>
              <a:buChar char="•"/>
            </a:pPr>
            <a:endParaRPr lang="fr-FR" sz="2400" dirty="0">
              <a:latin typeface="Myriad Pro"/>
              <a:cs typeface="Myriad Pro"/>
            </a:endParaRPr>
          </a:p>
          <a:p>
            <a:pPr marL="285750" indent="-285750">
              <a:buClr>
                <a:srgbClr val="004379"/>
              </a:buClr>
              <a:buFont typeface="Arial"/>
              <a:buChar char="•"/>
            </a:pPr>
            <a:r>
              <a:rPr lang="fr-FR" sz="2400" dirty="0" err="1">
                <a:latin typeface="Myriad Pro"/>
                <a:cs typeface="Myriad Pro"/>
              </a:rPr>
              <a:t>What</a:t>
            </a:r>
            <a:r>
              <a:rPr lang="fr-FR" sz="2400" dirty="0">
                <a:latin typeface="Myriad Pro"/>
                <a:cs typeface="Myriad Pro"/>
              </a:rPr>
              <a:t> data </a:t>
            </a:r>
            <a:r>
              <a:rPr lang="fr-FR" sz="2400" dirty="0" err="1">
                <a:latin typeface="Myriad Pro"/>
                <a:cs typeface="Myriad Pro"/>
              </a:rPr>
              <a:t>does</a:t>
            </a:r>
            <a:r>
              <a:rPr lang="fr-FR" sz="2400" dirty="0">
                <a:latin typeface="Myriad Pro"/>
                <a:cs typeface="Myriad Pro"/>
              </a:rPr>
              <a:t> </a:t>
            </a:r>
            <a:r>
              <a:rPr lang="fr-FR" sz="2400" dirty="0" err="1">
                <a:latin typeface="Myriad Pro"/>
                <a:cs typeface="Myriad Pro"/>
              </a:rPr>
              <a:t>it</a:t>
            </a:r>
            <a:r>
              <a:rPr lang="fr-FR" sz="2400" dirty="0">
                <a:latin typeface="Myriad Pro"/>
                <a:cs typeface="Myriad Pro"/>
              </a:rPr>
              <a:t> use?</a:t>
            </a:r>
          </a:p>
          <a:p>
            <a:pPr marL="285750" indent="-285750">
              <a:buClr>
                <a:srgbClr val="004379"/>
              </a:buClr>
              <a:buFont typeface="Arial"/>
              <a:buChar char="•"/>
            </a:pPr>
            <a:endParaRPr lang="fr-FR" sz="2400" dirty="0">
              <a:latin typeface="Myriad Pro"/>
              <a:cs typeface="Myriad Pro"/>
            </a:endParaRPr>
          </a:p>
          <a:p>
            <a:pPr marL="285750" indent="-285750">
              <a:buClr>
                <a:srgbClr val="004379"/>
              </a:buClr>
              <a:buFont typeface="Arial"/>
              <a:buChar char="•"/>
            </a:pPr>
            <a:r>
              <a:rPr lang="fr-FR" sz="2400" dirty="0" err="1">
                <a:latin typeface="Myriad Pro"/>
                <a:cs typeface="Myriad Pro"/>
              </a:rPr>
              <a:t>What</a:t>
            </a:r>
            <a:r>
              <a:rPr lang="fr-FR" sz="2400" dirty="0">
                <a:latin typeface="Myriad Pro"/>
                <a:cs typeface="Myriad Pro"/>
              </a:rPr>
              <a:t> </a:t>
            </a:r>
            <a:r>
              <a:rPr lang="fr-FR" sz="2400" dirty="0" err="1">
                <a:latin typeface="Myriad Pro"/>
                <a:cs typeface="Myriad Pro"/>
              </a:rPr>
              <a:t>outcomes</a:t>
            </a:r>
            <a:r>
              <a:rPr lang="fr-FR" sz="2400" dirty="0">
                <a:latin typeface="Myriad Pro"/>
                <a:cs typeface="Myriad Pro"/>
              </a:rPr>
              <a:t> are </a:t>
            </a:r>
            <a:r>
              <a:rPr lang="fr-FR" sz="2400" dirty="0" err="1">
                <a:latin typeface="Myriad Pro"/>
                <a:cs typeface="Myriad Pro"/>
              </a:rPr>
              <a:t>produced</a:t>
            </a:r>
            <a:r>
              <a:rPr lang="fr-FR" sz="2400" dirty="0">
                <a:latin typeface="Myriad Pro"/>
                <a:cs typeface="Myriad Pro"/>
              </a:rPr>
              <a:t>?</a:t>
            </a:r>
          </a:p>
          <a:p>
            <a:pPr>
              <a:buClr>
                <a:srgbClr val="004379"/>
              </a:buClr>
            </a:pPr>
            <a:endParaRPr lang="fr-FR" sz="2400" dirty="0">
              <a:latin typeface="Myriad Pro"/>
              <a:cs typeface="Myriad Pro"/>
            </a:endParaRPr>
          </a:p>
          <a:p>
            <a:pPr marL="285750" indent="-285750">
              <a:buClr>
                <a:srgbClr val="004379"/>
              </a:buClr>
              <a:buFont typeface="Arial"/>
              <a:buChar char="•"/>
            </a:pPr>
            <a:r>
              <a:rPr lang="fr-FR" sz="2400" dirty="0" err="1">
                <a:latin typeface="Myriad Pro"/>
                <a:cs typeface="Myriad Pro"/>
              </a:rPr>
              <a:t>What</a:t>
            </a:r>
            <a:r>
              <a:rPr lang="fr-FR" sz="2400" dirty="0">
                <a:latin typeface="Myriad Pro"/>
                <a:cs typeface="Myriad Pro"/>
              </a:rPr>
              <a:t> </a:t>
            </a:r>
            <a:r>
              <a:rPr lang="fr-FR" sz="2400" dirty="0" err="1">
                <a:latin typeface="Myriad Pro"/>
                <a:cs typeface="Myriad Pro"/>
              </a:rPr>
              <a:t>comes</a:t>
            </a:r>
            <a:r>
              <a:rPr lang="fr-FR" sz="2400" dirty="0">
                <a:latin typeface="Myriad Pro"/>
                <a:cs typeface="Myriad Pro"/>
              </a:rPr>
              <a:t> </a:t>
            </a:r>
            <a:r>
              <a:rPr lang="fr-FR" sz="2400" dirty="0" err="1">
                <a:latin typeface="Myriad Pro"/>
                <a:cs typeface="Myriad Pro"/>
              </a:rPr>
              <a:t>next</a:t>
            </a:r>
            <a:r>
              <a:rPr lang="fr-FR" sz="2400" dirty="0">
                <a:latin typeface="Myriad Pro"/>
                <a:cs typeface="Myriad Pro"/>
              </a:rPr>
              <a:t>?</a:t>
            </a:r>
          </a:p>
        </p:txBody>
      </p:sp>
      <p:sp>
        <p:nvSpPr>
          <p:cNvPr id="5" name="TextBox 4">
            <a:extLst>
              <a:ext uri="{FF2B5EF4-FFF2-40B4-BE49-F238E27FC236}">
                <a16:creationId xmlns:a16="http://schemas.microsoft.com/office/drawing/2014/main" id="{903DD967-CBE8-4C6B-BC11-FDD5A6D1B147}"/>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923098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047" cy="3939540"/>
          </a:xfrm>
          <a:prstGeom prst="rect">
            <a:avLst/>
          </a:prstGeom>
          <a:noFill/>
        </p:spPr>
        <p:txBody>
          <a:bodyPr wrap="square" rtlCol="0">
            <a:spAutoFit/>
          </a:bodyPr>
          <a:lstStyle/>
          <a:p>
            <a:r>
              <a:rPr lang="en-US" sz="3200" b="1" dirty="0">
                <a:solidFill>
                  <a:srgbClr val="004379"/>
                </a:solidFill>
                <a:latin typeface="Myriad Pro"/>
                <a:cs typeface="Myriad Pro"/>
              </a:rPr>
              <a:t>The SPP is…</a:t>
            </a:r>
          </a:p>
          <a:p>
            <a:endParaRPr lang="en-US" dirty="0">
              <a:latin typeface="Myriad Pro"/>
              <a:cs typeface="Myriad Pro"/>
            </a:endParaRPr>
          </a:p>
          <a:p>
            <a:r>
              <a:rPr lang="fr-FR" sz="2800" dirty="0">
                <a:latin typeface="Myriad Pro"/>
                <a:cs typeface="Myriad Pro"/>
              </a:rPr>
              <a:t>An Excel-</a:t>
            </a:r>
            <a:r>
              <a:rPr lang="fr-FR" sz="2800" dirty="0" err="1">
                <a:latin typeface="Myriad Pro"/>
                <a:cs typeface="Myriad Pro"/>
              </a:rPr>
              <a:t>based</a:t>
            </a:r>
            <a:r>
              <a:rPr lang="fr-FR" sz="2800" dirty="0">
                <a:latin typeface="Myriad Pro"/>
                <a:cs typeface="Myriad Pro"/>
              </a:rPr>
              <a:t> modeling </a:t>
            </a:r>
            <a:r>
              <a:rPr lang="fr-FR" sz="2800" dirty="0" err="1">
                <a:latin typeface="Myriad Pro"/>
                <a:cs typeface="Myriad Pro"/>
              </a:rPr>
              <a:t>tool</a:t>
            </a:r>
            <a:r>
              <a:rPr lang="fr-FR" sz="2800" dirty="0">
                <a:latin typeface="Myriad Pro"/>
                <a:cs typeface="Myriad Pro"/>
              </a:rPr>
              <a:t> </a:t>
            </a:r>
            <a:r>
              <a:rPr lang="fr-FR" sz="2800" dirty="0" err="1">
                <a:latin typeface="Myriad Pro"/>
                <a:cs typeface="Myriad Pro"/>
              </a:rPr>
              <a:t>that</a:t>
            </a:r>
            <a:r>
              <a:rPr lang="fr-FR" sz="2800" dirty="0">
                <a:latin typeface="Myriad Pro"/>
                <a:cs typeface="Myriad Pro"/>
              </a:rPr>
              <a:t> uses performance data </a:t>
            </a:r>
            <a:r>
              <a:rPr lang="fr-FR" sz="2800" dirty="0" err="1">
                <a:latin typeface="Myriad Pro"/>
                <a:cs typeface="Myriad Pro"/>
              </a:rPr>
              <a:t>from</a:t>
            </a:r>
            <a:r>
              <a:rPr lang="fr-FR" sz="2800" dirty="0">
                <a:latin typeface="Myriad Pro"/>
                <a:cs typeface="Myriad Pro"/>
              </a:rPr>
              <a:t> the BYC and </a:t>
            </a:r>
            <a:r>
              <a:rPr lang="fr-FR" sz="2800" dirty="0" err="1">
                <a:latin typeface="Myriad Pro"/>
                <a:cs typeface="Myriad Pro"/>
              </a:rPr>
              <a:t>community</a:t>
            </a:r>
            <a:r>
              <a:rPr lang="fr-FR" sz="2800" dirty="0">
                <a:latin typeface="Myriad Pro"/>
                <a:cs typeface="Myriad Pro"/>
              </a:rPr>
              <a:t> population data to model changes to the </a:t>
            </a:r>
            <a:r>
              <a:rPr lang="fr-FR" sz="2800" dirty="0" err="1">
                <a:latin typeface="Myriad Pro"/>
                <a:cs typeface="Myriad Pro"/>
              </a:rPr>
              <a:t>homeless</a:t>
            </a:r>
            <a:r>
              <a:rPr lang="fr-FR" sz="2800" dirty="0">
                <a:latin typeface="Myriad Pro"/>
                <a:cs typeface="Myriad Pro"/>
              </a:rPr>
              <a:t> population</a:t>
            </a:r>
            <a:br>
              <a:rPr lang="fr-FR" sz="2000" dirty="0">
                <a:highlight>
                  <a:srgbClr val="FFFF00"/>
                </a:highlight>
                <a:latin typeface="Myriad Pro"/>
                <a:cs typeface="Myriad Pro"/>
              </a:rPr>
            </a:br>
            <a:endParaRPr lang="fr-FR" sz="2000" dirty="0">
              <a:highlight>
                <a:srgbClr val="FFFF00"/>
              </a:highlight>
              <a:latin typeface="Myriad Pro"/>
              <a:cs typeface="Myriad Pro"/>
            </a:endParaRPr>
          </a:p>
          <a:p>
            <a:pPr>
              <a:buClr>
                <a:srgbClr val="004379"/>
              </a:buClr>
            </a:pPr>
            <a:endParaRPr lang="fr-FR" sz="1600" dirty="0">
              <a:latin typeface="Myriad Pro"/>
              <a:cs typeface="Myriad Pro"/>
            </a:endParaRPr>
          </a:p>
          <a:p>
            <a:pPr marL="285750" indent="-285750">
              <a:buClr>
                <a:srgbClr val="004379"/>
              </a:buClr>
              <a:buFont typeface="Arial"/>
              <a:buChar char="•"/>
            </a:pPr>
            <a:endParaRPr lang="fr-FR" sz="1600" dirty="0">
              <a:latin typeface="Myriad Pro"/>
              <a:cs typeface="Myriad Pro"/>
            </a:endParaRPr>
          </a:p>
          <a:p>
            <a:endParaRPr lang="en-US" dirty="0">
              <a:latin typeface="Myriad Pro"/>
              <a:cs typeface="Myriad Pro"/>
            </a:endParaRPr>
          </a:p>
          <a:p>
            <a:endParaRPr lang="en-US" dirty="0">
              <a:latin typeface="Myriad Pro"/>
              <a:cs typeface="Myriad Pro"/>
            </a:endParaRPr>
          </a:p>
        </p:txBody>
      </p:sp>
      <p:sp>
        <p:nvSpPr>
          <p:cNvPr id="5" name="TextBox 4">
            <a:extLst>
              <a:ext uri="{FF2B5EF4-FFF2-40B4-BE49-F238E27FC236}">
                <a16:creationId xmlns:a16="http://schemas.microsoft.com/office/drawing/2014/main" id="{12FD707B-9631-4EEE-845A-7373A4938FFC}"/>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803683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641787"/>
            <a:ext cx="7280047" cy="2831544"/>
          </a:xfrm>
          <a:prstGeom prst="rect">
            <a:avLst/>
          </a:prstGeom>
          <a:noFill/>
        </p:spPr>
        <p:txBody>
          <a:bodyPr wrap="square" rtlCol="0">
            <a:spAutoFit/>
          </a:bodyPr>
          <a:lstStyle/>
          <a:p>
            <a:r>
              <a:rPr lang="en-US" sz="3200" b="1" dirty="0">
                <a:solidFill>
                  <a:srgbClr val="004379"/>
                </a:solidFill>
                <a:latin typeface="Myriad Pro"/>
                <a:cs typeface="Myriad Pro"/>
              </a:rPr>
              <a:t>Data Sources</a:t>
            </a:r>
            <a:br>
              <a:rPr lang="fr-FR" sz="1600" dirty="0">
                <a:latin typeface="Myriad Pro"/>
                <a:cs typeface="Myriad Pro"/>
              </a:rPr>
            </a:br>
            <a:endParaRPr lang="fr-FR" sz="1600" dirty="0">
              <a:latin typeface="Myriad Pro"/>
              <a:cs typeface="Myriad Pro"/>
            </a:endParaRPr>
          </a:p>
          <a:p>
            <a:pPr marL="285750" indent="-285750">
              <a:buClr>
                <a:srgbClr val="004379"/>
              </a:buClr>
              <a:buFont typeface="Arial"/>
              <a:buChar char="•"/>
            </a:pPr>
            <a:r>
              <a:rPr lang="fr-FR" sz="2400" dirty="0">
                <a:latin typeface="Myriad Pro"/>
                <a:cs typeface="Myriad Pro"/>
              </a:rPr>
              <a:t>Program Performance Data </a:t>
            </a:r>
            <a:r>
              <a:rPr lang="fr-FR" sz="2400" dirty="0" err="1">
                <a:latin typeface="Myriad Pro"/>
                <a:cs typeface="Myriad Pro"/>
              </a:rPr>
              <a:t>from</a:t>
            </a:r>
            <a:r>
              <a:rPr lang="fr-FR" sz="2400" dirty="0">
                <a:latin typeface="Myriad Pro"/>
                <a:cs typeface="Myriad Pro"/>
              </a:rPr>
              <a:t> BYC</a:t>
            </a:r>
          </a:p>
          <a:p>
            <a:pPr marL="285750" indent="-285750">
              <a:buClr>
                <a:srgbClr val="004379"/>
              </a:buClr>
              <a:buFont typeface="Arial"/>
              <a:buChar char="•"/>
            </a:pPr>
            <a:endParaRPr lang="fr-FR" sz="2000" dirty="0">
              <a:latin typeface="Myriad Pro"/>
              <a:cs typeface="Myriad Pro"/>
            </a:endParaRPr>
          </a:p>
          <a:p>
            <a:pPr marL="285750" indent="-285750">
              <a:buClr>
                <a:srgbClr val="004379"/>
              </a:buClr>
              <a:buFont typeface="Arial"/>
              <a:buChar char="•"/>
            </a:pPr>
            <a:r>
              <a:rPr lang="fr-FR" sz="2400" dirty="0">
                <a:latin typeface="Myriad Pro"/>
                <a:cs typeface="Myriad Pro"/>
              </a:rPr>
              <a:t>Point In Time Count Data</a:t>
            </a:r>
          </a:p>
          <a:p>
            <a:pPr marL="285750" indent="-285750">
              <a:buClr>
                <a:srgbClr val="004379"/>
              </a:buClr>
              <a:buFont typeface="Arial"/>
              <a:buChar char="•"/>
            </a:pPr>
            <a:endParaRPr lang="fr-FR" sz="2000" dirty="0">
              <a:latin typeface="Myriad Pro"/>
              <a:cs typeface="Myriad Pro"/>
            </a:endParaRPr>
          </a:p>
          <a:p>
            <a:pPr marL="285750" indent="-285750">
              <a:buClr>
                <a:srgbClr val="004379"/>
              </a:buClr>
              <a:buFont typeface="Arial"/>
              <a:buChar char="•"/>
            </a:pPr>
            <a:r>
              <a:rPr lang="fr-FR" sz="2400" dirty="0" err="1">
                <a:latin typeface="Myriad Pro"/>
                <a:cs typeface="Myriad Pro"/>
              </a:rPr>
              <a:t>Poverty</a:t>
            </a:r>
            <a:r>
              <a:rPr lang="fr-FR" sz="2400" dirty="0">
                <a:latin typeface="Myriad Pro"/>
                <a:cs typeface="Myriad Pro"/>
              </a:rPr>
              <a:t> Population Data</a:t>
            </a:r>
          </a:p>
          <a:p>
            <a:endParaRPr lang="en-US" dirty="0">
              <a:latin typeface="Myriad Pro"/>
              <a:cs typeface="Myriad Pro"/>
            </a:endParaRPr>
          </a:p>
        </p:txBody>
      </p:sp>
      <p:sp>
        <p:nvSpPr>
          <p:cNvPr id="5" name="TextBox 4">
            <a:extLst>
              <a:ext uri="{FF2B5EF4-FFF2-40B4-BE49-F238E27FC236}">
                <a16:creationId xmlns:a16="http://schemas.microsoft.com/office/drawing/2014/main" id="{C62B8639-D2A3-4672-9178-34A2D0507149}"/>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1142959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641787"/>
            <a:ext cx="7280047" cy="1107996"/>
          </a:xfrm>
          <a:prstGeom prst="rect">
            <a:avLst/>
          </a:prstGeom>
          <a:noFill/>
        </p:spPr>
        <p:txBody>
          <a:bodyPr wrap="square" rtlCol="0">
            <a:spAutoFit/>
          </a:bodyPr>
          <a:lstStyle/>
          <a:p>
            <a:r>
              <a:rPr lang="en-US" sz="3200" b="1" dirty="0">
                <a:solidFill>
                  <a:srgbClr val="004379"/>
                </a:solidFill>
                <a:latin typeface="Myriad Pro"/>
                <a:cs typeface="Myriad Pro"/>
              </a:rPr>
              <a:t>How It Works</a:t>
            </a:r>
            <a:br>
              <a:rPr lang="fr-FR" sz="1600" dirty="0">
                <a:latin typeface="Myriad Pro"/>
                <a:cs typeface="Myriad Pro"/>
              </a:rPr>
            </a:br>
            <a:endParaRPr lang="fr-FR" sz="1600" dirty="0">
              <a:latin typeface="Myriad Pro"/>
              <a:cs typeface="Myriad Pro"/>
            </a:endParaRPr>
          </a:p>
          <a:p>
            <a:endParaRPr lang="en-US" dirty="0">
              <a:latin typeface="Myriad Pro"/>
              <a:cs typeface="Myriad Pro"/>
            </a:endParaRPr>
          </a:p>
        </p:txBody>
      </p:sp>
      <p:graphicFrame>
        <p:nvGraphicFramePr>
          <p:cNvPr id="5" name="Diagram 4">
            <a:extLst>
              <a:ext uri="{FF2B5EF4-FFF2-40B4-BE49-F238E27FC236}">
                <a16:creationId xmlns:a16="http://schemas.microsoft.com/office/drawing/2014/main" id="{39338A0A-6350-4ED3-B93C-5767AF2AAA81}"/>
              </a:ext>
            </a:extLst>
          </p:cNvPr>
          <p:cNvGraphicFramePr/>
          <p:nvPr>
            <p:extLst>
              <p:ext uri="{D42A27DB-BD31-4B8C-83A1-F6EECF244321}">
                <p14:modId xmlns:p14="http://schemas.microsoft.com/office/powerpoint/2010/main" val="1198643681"/>
              </p:ext>
            </p:extLst>
          </p:nvPr>
        </p:nvGraphicFramePr>
        <p:xfrm>
          <a:off x="181429" y="1397000"/>
          <a:ext cx="8622617" cy="41629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02D1A876-E1EF-4F0A-BC82-819B2915E44A}"/>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2394739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641787"/>
            <a:ext cx="7280047" cy="2831544"/>
          </a:xfrm>
          <a:prstGeom prst="rect">
            <a:avLst/>
          </a:prstGeom>
          <a:noFill/>
        </p:spPr>
        <p:txBody>
          <a:bodyPr wrap="square" rtlCol="0">
            <a:spAutoFit/>
          </a:bodyPr>
          <a:lstStyle/>
          <a:p>
            <a:r>
              <a:rPr lang="en-US" sz="3200" b="1" dirty="0">
                <a:solidFill>
                  <a:srgbClr val="004379"/>
                </a:solidFill>
                <a:latin typeface="Myriad Pro"/>
                <a:cs typeface="Myriad Pro"/>
              </a:rPr>
              <a:t>Outcomes</a:t>
            </a:r>
            <a:br>
              <a:rPr lang="fr-FR" sz="1600" dirty="0">
                <a:latin typeface="Myriad Pro"/>
                <a:cs typeface="Myriad Pro"/>
              </a:rPr>
            </a:br>
            <a:endParaRPr lang="fr-FR" sz="1600" dirty="0">
              <a:latin typeface="Myriad Pro"/>
              <a:cs typeface="Myriad Pro"/>
            </a:endParaRPr>
          </a:p>
          <a:p>
            <a:pPr marL="285750" indent="-285750">
              <a:buClr>
                <a:srgbClr val="004379"/>
              </a:buClr>
              <a:buFont typeface="Arial"/>
              <a:buChar char="•"/>
            </a:pPr>
            <a:r>
              <a:rPr lang="fr-FR" sz="2400" dirty="0" err="1">
                <a:latin typeface="Myriad Pro"/>
                <a:cs typeface="Myriad Pro"/>
              </a:rPr>
              <a:t>Unsheltered</a:t>
            </a:r>
            <a:r>
              <a:rPr lang="fr-FR" sz="2400" dirty="0">
                <a:latin typeface="Myriad Pro"/>
                <a:cs typeface="Myriad Pro"/>
              </a:rPr>
              <a:t> and </a:t>
            </a:r>
            <a:r>
              <a:rPr lang="fr-FR" sz="2400" dirty="0" err="1">
                <a:latin typeface="Myriad Pro"/>
                <a:cs typeface="Myriad Pro"/>
              </a:rPr>
              <a:t>Sheltered</a:t>
            </a:r>
            <a:r>
              <a:rPr lang="fr-FR" sz="2400" dirty="0">
                <a:latin typeface="Myriad Pro"/>
                <a:cs typeface="Myriad Pro"/>
              </a:rPr>
              <a:t> </a:t>
            </a:r>
            <a:r>
              <a:rPr lang="fr-FR" sz="2400" dirty="0" err="1">
                <a:latin typeface="Myriad Pro"/>
                <a:cs typeface="Myriad Pro"/>
              </a:rPr>
              <a:t>Homeless</a:t>
            </a:r>
            <a:r>
              <a:rPr lang="fr-FR" sz="2400" dirty="0">
                <a:latin typeface="Myriad Pro"/>
                <a:cs typeface="Myriad Pro"/>
              </a:rPr>
              <a:t> Population</a:t>
            </a:r>
          </a:p>
          <a:p>
            <a:pPr marL="285750" indent="-285750">
              <a:buClr>
                <a:srgbClr val="004379"/>
              </a:buClr>
              <a:buFont typeface="Arial"/>
              <a:buChar char="•"/>
            </a:pPr>
            <a:endParaRPr lang="fr-FR" sz="2000" dirty="0">
              <a:latin typeface="Myriad Pro"/>
              <a:cs typeface="Myriad Pro"/>
            </a:endParaRPr>
          </a:p>
          <a:p>
            <a:pPr marL="285750" indent="-285750">
              <a:buClr>
                <a:srgbClr val="004379"/>
              </a:buClr>
              <a:buFont typeface="Arial"/>
              <a:buChar char="•"/>
            </a:pPr>
            <a:r>
              <a:rPr lang="fr-FR" sz="2400" dirty="0" err="1">
                <a:latin typeface="Myriad Pro"/>
                <a:cs typeface="Myriad Pro"/>
              </a:rPr>
              <a:t>Households</a:t>
            </a:r>
            <a:r>
              <a:rPr lang="fr-FR" sz="2400" dirty="0">
                <a:latin typeface="Myriad Pro"/>
                <a:cs typeface="Myriad Pro"/>
              </a:rPr>
              <a:t> </a:t>
            </a:r>
            <a:r>
              <a:rPr lang="fr-FR" sz="2400" dirty="0" err="1">
                <a:latin typeface="Myriad Pro"/>
                <a:cs typeface="Myriad Pro"/>
              </a:rPr>
              <a:t>Served</a:t>
            </a:r>
            <a:r>
              <a:rPr lang="fr-FR" sz="2400" dirty="0">
                <a:latin typeface="Myriad Pro"/>
                <a:cs typeface="Myriad Pro"/>
              </a:rPr>
              <a:t> in </a:t>
            </a:r>
            <a:r>
              <a:rPr lang="fr-FR" sz="2400" dirty="0" err="1">
                <a:latin typeface="Myriad Pro"/>
                <a:cs typeface="Myriad Pro"/>
              </a:rPr>
              <a:t>Each</a:t>
            </a:r>
            <a:r>
              <a:rPr lang="fr-FR" sz="2400" dirty="0">
                <a:latin typeface="Myriad Pro"/>
                <a:cs typeface="Myriad Pro"/>
              </a:rPr>
              <a:t> Project Type</a:t>
            </a:r>
          </a:p>
          <a:p>
            <a:pPr marL="285750" indent="-285750">
              <a:buClr>
                <a:srgbClr val="004379"/>
              </a:buClr>
              <a:buFont typeface="Arial"/>
              <a:buChar char="•"/>
            </a:pPr>
            <a:endParaRPr lang="fr-FR" sz="2000" dirty="0">
              <a:latin typeface="Myriad Pro"/>
              <a:cs typeface="Myriad Pro"/>
            </a:endParaRPr>
          </a:p>
          <a:p>
            <a:pPr marL="285750" indent="-285750">
              <a:buClr>
                <a:srgbClr val="004379"/>
              </a:buClr>
              <a:buFont typeface="Arial"/>
              <a:buChar char="•"/>
            </a:pPr>
            <a:r>
              <a:rPr lang="fr-FR" sz="2400" dirty="0" err="1">
                <a:latin typeface="Myriad Pro"/>
                <a:cs typeface="Myriad Pro"/>
              </a:rPr>
              <a:t>Unused</a:t>
            </a:r>
            <a:r>
              <a:rPr lang="fr-FR" sz="2400" dirty="0">
                <a:latin typeface="Myriad Pro"/>
                <a:cs typeface="Myriad Pro"/>
              </a:rPr>
              <a:t> System </a:t>
            </a:r>
            <a:r>
              <a:rPr lang="fr-FR" sz="2400" dirty="0" err="1">
                <a:latin typeface="Myriad Pro"/>
                <a:cs typeface="Myriad Pro"/>
              </a:rPr>
              <a:t>Capacity</a:t>
            </a:r>
            <a:endParaRPr lang="fr-FR" sz="2400" dirty="0">
              <a:latin typeface="Myriad Pro"/>
              <a:cs typeface="Myriad Pro"/>
            </a:endParaRPr>
          </a:p>
          <a:p>
            <a:endParaRPr lang="en-US" dirty="0">
              <a:latin typeface="Myriad Pro"/>
              <a:cs typeface="Myriad Pro"/>
            </a:endParaRPr>
          </a:p>
        </p:txBody>
      </p:sp>
      <p:sp>
        <p:nvSpPr>
          <p:cNvPr id="5" name="TextBox 4">
            <a:extLst>
              <a:ext uri="{FF2B5EF4-FFF2-40B4-BE49-F238E27FC236}">
                <a16:creationId xmlns:a16="http://schemas.microsoft.com/office/drawing/2014/main" id="{4105844A-8273-4F53-AE48-8A143AE7448B}"/>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461210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047" cy="1415772"/>
          </a:xfrm>
          <a:prstGeom prst="rect">
            <a:avLst/>
          </a:prstGeom>
          <a:noFill/>
        </p:spPr>
        <p:txBody>
          <a:bodyPr wrap="square" rtlCol="0">
            <a:spAutoFit/>
          </a:bodyPr>
          <a:lstStyle/>
          <a:p>
            <a:r>
              <a:rPr lang="en-US" sz="3200" b="1" dirty="0">
                <a:solidFill>
                  <a:srgbClr val="004379"/>
                </a:solidFill>
                <a:latin typeface="Myriad Pro"/>
                <a:cs typeface="Myriad Pro"/>
              </a:rPr>
              <a:t>Outcomes – Maintaining Status Quo</a:t>
            </a:r>
          </a:p>
          <a:p>
            <a:endParaRPr lang="en-US" dirty="0">
              <a:latin typeface="Myriad Pro"/>
              <a:cs typeface="Myriad Pro"/>
            </a:endParaRPr>
          </a:p>
          <a:p>
            <a:endParaRPr lang="en-US" dirty="0">
              <a:latin typeface="Myriad Pro"/>
              <a:cs typeface="Myriad Pro"/>
            </a:endParaRPr>
          </a:p>
          <a:p>
            <a:endParaRPr lang="en-US" dirty="0">
              <a:latin typeface="Myriad Pro"/>
              <a:cs typeface="Myriad Pro"/>
            </a:endParaRPr>
          </a:p>
        </p:txBody>
      </p:sp>
      <p:graphicFrame>
        <p:nvGraphicFramePr>
          <p:cNvPr id="5" name="Chart 4">
            <a:extLst>
              <a:ext uri="{FF2B5EF4-FFF2-40B4-BE49-F238E27FC236}">
                <a16:creationId xmlns:a16="http://schemas.microsoft.com/office/drawing/2014/main" id="{BABE87A5-B198-4BB9-B626-19120871EE6F}"/>
              </a:ext>
            </a:extLst>
          </p:cNvPr>
          <p:cNvGraphicFramePr>
            <a:graphicFrameLocks/>
          </p:cNvGraphicFramePr>
          <p:nvPr>
            <p:extLst>
              <p:ext uri="{D42A27DB-BD31-4B8C-83A1-F6EECF244321}">
                <p14:modId xmlns:p14="http://schemas.microsoft.com/office/powerpoint/2010/main" val="1603144766"/>
              </p:ext>
            </p:extLst>
          </p:nvPr>
        </p:nvGraphicFramePr>
        <p:xfrm>
          <a:off x="363844" y="2791223"/>
          <a:ext cx="6086475" cy="3676650"/>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Group 10">
            <a:extLst>
              <a:ext uri="{FF2B5EF4-FFF2-40B4-BE49-F238E27FC236}">
                <a16:creationId xmlns:a16="http://schemas.microsoft.com/office/drawing/2014/main" id="{8607BFB8-A1AA-47AB-AAAA-EDCDC1B818DA}"/>
              </a:ext>
            </a:extLst>
          </p:cNvPr>
          <p:cNvGrpSpPr/>
          <p:nvPr/>
        </p:nvGrpSpPr>
        <p:grpSpPr>
          <a:xfrm>
            <a:off x="6828590" y="2791223"/>
            <a:ext cx="1538796" cy="954059"/>
            <a:chOff x="6828590" y="2791223"/>
            <a:chExt cx="1538796" cy="954059"/>
          </a:xfrm>
        </p:grpSpPr>
        <p:sp>
          <p:nvSpPr>
            <p:cNvPr id="6" name="Rectangle 5">
              <a:extLst>
                <a:ext uri="{FF2B5EF4-FFF2-40B4-BE49-F238E27FC236}">
                  <a16:creationId xmlns:a16="http://schemas.microsoft.com/office/drawing/2014/main" id="{6B57221D-993D-4B42-91BB-34D370D70521}"/>
                </a:ext>
              </a:extLst>
            </p:cNvPr>
            <p:cNvSpPr/>
            <p:nvPr/>
          </p:nvSpPr>
          <p:spPr>
            <a:xfrm>
              <a:off x="7027101" y="3006247"/>
              <a:ext cx="150313" cy="137786"/>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9079581-C694-4A9D-B184-5FD9D366DF05}"/>
                </a:ext>
              </a:extLst>
            </p:cNvPr>
            <p:cNvSpPr/>
            <p:nvPr/>
          </p:nvSpPr>
          <p:spPr>
            <a:xfrm>
              <a:off x="7027101" y="3371589"/>
              <a:ext cx="150313" cy="137786"/>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68944CB-4732-41B1-BA23-02C28B8DCE1B}"/>
                </a:ext>
              </a:extLst>
            </p:cNvPr>
            <p:cNvSpPr txBox="1"/>
            <p:nvPr/>
          </p:nvSpPr>
          <p:spPr>
            <a:xfrm>
              <a:off x="7339947" y="2890474"/>
              <a:ext cx="828497" cy="369332"/>
            </a:xfrm>
            <a:prstGeom prst="rect">
              <a:avLst/>
            </a:prstGeom>
            <a:noFill/>
          </p:spPr>
          <p:txBody>
            <a:bodyPr wrap="none" rtlCol="0">
              <a:spAutoFit/>
            </a:bodyPr>
            <a:lstStyle/>
            <a:p>
              <a:r>
                <a:rPr lang="en-US" dirty="0">
                  <a:latin typeface="Myriad Pro"/>
                </a:rPr>
                <a:t>Family</a:t>
              </a:r>
            </a:p>
          </p:txBody>
        </p:sp>
        <p:sp>
          <p:nvSpPr>
            <p:cNvPr id="9" name="TextBox 8">
              <a:extLst>
                <a:ext uri="{FF2B5EF4-FFF2-40B4-BE49-F238E27FC236}">
                  <a16:creationId xmlns:a16="http://schemas.microsoft.com/office/drawing/2014/main" id="{E4D03C2A-E92B-4470-9DF3-3F092F14C1A7}"/>
                </a:ext>
              </a:extLst>
            </p:cNvPr>
            <p:cNvSpPr txBox="1"/>
            <p:nvPr/>
          </p:nvSpPr>
          <p:spPr>
            <a:xfrm>
              <a:off x="7342153" y="3244334"/>
              <a:ext cx="734496" cy="369332"/>
            </a:xfrm>
            <a:prstGeom prst="rect">
              <a:avLst/>
            </a:prstGeom>
            <a:noFill/>
          </p:spPr>
          <p:txBody>
            <a:bodyPr wrap="none" rtlCol="0">
              <a:spAutoFit/>
            </a:bodyPr>
            <a:lstStyle/>
            <a:p>
              <a:r>
                <a:rPr lang="en-US" dirty="0">
                  <a:latin typeface="Myriad Pro"/>
                </a:rPr>
                <a:t>Adult</a:t>
              </a:r>
            </a:p>
          </p:txBody>
        </p:sp>
        <p:sp>
          <p:nvSpPr>
            <p:cNvPr id="10" name="Rectangle 9">
              <a:extLst>
                <a:ext uri="{FF2B5EF4-FFF2-40B4-BE49-F238E27FC236}">
                  <a16:creationId xmlns:a16="http://schemas.microsoft.com/office/drawing/2014/main" id="{B45D6BC6-0DB2-4466-872C-A0407553C17F}"/>
                </a:ext>
              </a:extLst>
            </p:cNvPr>
            <p:cNvSpPr/>
            <p:nvPr/>
          </p:nvSpPr>
          <p:spPr>
            <a:xfrm>
              <a:off x="6828590" y="2791223"/>
              <a:ext cx="1538796" cy="954059"/>
            </a:xfrm>
            <a:prstGeom prst="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0A13FB88-C7F4-4092-921E-6E16611CE31D}"/>
              </a:ext>
            </a:extLst>
          </p:cNvPr>
          <p:cNvSpPr txBox="1"/>
          <p:nvPr/>
        </p:nvSpPr>
        <p:spPr>
          <a:xfrm>
            <a:off x="6803538" y="4624659"/>
            <a:ext cx="1595309" cy="1200329"/>
          </a:xfrm>
          <a:prstGeom prst="rect">
            <a:avLst/>
          </a:prstGeom>
          <a:noFill/>
        </p:spPr>
        <p:txBody>
          <a:bodyPr wrap="none" rtlCol="0">
            <a:spAutoFit/>
          </a:bodyPr>
          <a:lstStyle/>
          <a:p>
            <a:pPr algn="ctr"/>
            <a:r>
              <a:rPr lang="en-US" sz="7200" dirty="0"/>
              <a:t>-1%</a:t>
            </a:r>
          </a:p>
        </p:txBody>
      </p:sp>
      <p:sp>
        <p:nvSpPr>
          <p:cNvPr id="13" name="TextBox 12">
            <a:extLst>
              <a:ext uri="{FF2B5EF4-FFF2-40B4-BE49-F238E27FC236}">
                <a16:creationId xmlns:a16="http://schemas.microsoft.com/office/drawing/2014/main" id="{D2C80A3F-1F1E-4F1D-99AA-164B1132AFF3}"/>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14484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047" cy="3847207"/>
          </a:xfrm>
          <a:prstGeom prst="rect">
            <a:avLst/>
          </a:prstGeom>
          <a:noFill/>
        </p:spPr>
        <p:txBody>
          <a:bodyPr wrap="square" rtlCol="0">
            <a:spAutoFit/>
          </a:bodyPr>
          <a:lstStyle/>
          <a:p>
            <a:r>
              <a:rPr lang="en-US" sz="3200" b="1" dirty="0">
                <a:solidFill>
                  <a:srgbClr val="004379"/>
                </a:solidFill>
                <a:latin typeface="Myriad Pro"/>
                <a:cs typeface="Myriad Pro"/>
              </a:rPr>
              <a:t>Ending Homelessness</a:t>
            </a:r>
          </a:p>
          <a:p>
            <a:endParaRPr lang="en-US" sz="1600" i="1" dirty="0">
              <a:latin typeface="Myriad Pro"/>
              <a:cs typeface="Myriad Pro"/>
            </a:endParaRPr>
          </a:p>
          <a:p>
            <a:endParaRPr lang="en-US" sz="1600" i="1" dirty="0">
              <a:latin typeface="Myriad Pro"/>
              <a:cs typeface="Myriad Pro"/>
            </a:endParaRPr>
          </a:p>
          <a:p>
            <a:r>
              <a:rPr lang="en-US" sz="2000" i="1" dirty="0">
                <a:latin typeface="Myriad Pro"/>
                <a:cs typeface="Myriad Pro"/>
              </a:rPr>
              <a:t>The HEARTH Act establishes:</a:t>
            </a:r>
          </a:p>
          <a:p>
            <a:r>
              <a:rPr lang="en-US" sz="2000" dirty="0">
                <a:latin typeface="Myriad Pro"/>
                <a:cs typeface="Myriad Pro"/>
              </a:rPr>
              <a:t>“…a Federal goal of ensuring that individuals and families who become homeless return to permanent housing within 30 days.”</a:t>
            </a:r>
          </a:p>
          <a:p>
            <a:endParaRPr lang="en-US" sz="2000" dirty="0">
              <a:latin typeface="Myriad Pro"/>
              <a:cs typeface="Myriad Pro"/>
            </a:endParaRPr>
          </a:p>
          <a:p>
            <a:endParaRPr lang="en-US" sz="2000" dirty="0">
              <a:latin typeface="Myriad Pro"/>
              <a:cs typeface="Myriad Pro"/>
            </a:endParaRPr>
          </a:p>
          <a:p>
            <a:r>
              <a:rPr lang="en-US" sz="2000" i="1" dirty="0">
                <a:latin typeface="Myriad Pro"/>
                <a:cs typeface="Myriad Pro"/>
              </a:rPr>
              <a:t>Opening Doors, As Amended in 2015:</a:t>
            </a:r>
          </a:p>
          <a:p>
            <a:r>
              <a:rPr lang="en-US" sz="2000" dirty="0">
                <a:latin typeface="Myriad Pro"/>
                <a:cs typeface="Myriad Pro"/>
              </a:rPr>
              <a:t>“systematic response …that ensures homelessness is …a rare, brief, and non-recurring experience</a:t>
            </a:r>
            <a:r>
              <a:rPr lang="en-US" dirty="0">
                <a:latin typeface="Myriad Pro"/>
                <a:cs typeface="Myriad Pro"/>
              </a:rPr>
              <a:t>.”</a:t>
            </a:r>
          </a:p>
        </p:txBody>
      </p:sp>
      <p:sp>
        <p:nvSpPr>
          <p:cNvPr id="4" name="TextBox 3"/>
          <p:cNvSpPr txBox="1"/>
          <p:nvPr/>
        </p:nvSpPr>
        <p:spPr>
          <a:xfrm>
            <a:off x="4125432" y="853864"/>
            <a:ext cx="4837139"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483960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641787"/>
            <a:ext cx="7280047" cy="3323987"/>
          </a:xfrm>
          <a:prstGeom prst="rect">
            <a:avLst/>
          </a:prstGeom>
          <a:noFill/>
        </p:spPr>
        <p:txBody>
          <a:bodyPr wrap="square" rtlCol="0">
            <a:spAutoFit/>
          </a:bodyPr>
          <a:lstStyle/>
          <a:p>
            <a:r>
              <a:rPr lang="en-US" sz="3200" b="1" dirty="0">
                <a:solidFill>
                  <a:srgbClr val="004379"/>
                </a:solidFill>
                <a:latin typeface="Myriad Pro"/>
                <a:cs typeface="Myriad Pro"/>
              </a:rPr>
              <a:t>System Planning – Modeling Workbook</a:t>
            </a:r>
            <a:br>
              <a:rPr lang="fr-FR" sz="1600" dirty="0">
                <a:latin typeface="Myriad Pro"/>
                <a:cs typeface="Myriad Pro"/>
              </a:rPr>
            </a:br>
            <a:endParaRPr lang="fr-FR" sz="1600" dirty="0">
              <a:latin typeface="Myriad Pro"/>
              <a:cs typeface="Myriad Pro"/>
            </a:endParaRPr>
          </a:p>
          <a:p>
            <a:pPr marL="285750" indent="-285750">
              <a:buClr>
                <a:srgbClr val="004379"/>
              </a:buClr>
              <a:buFont typeface="Arial"/>
              <a:buChar char="•"/>
            </a:pPr>
            <a:r>
              <a:rPr lang="fr-FR" sz="2400" dirty="0" err="1">
                <a:latin typeface="Myriad Pro"/>
                <a:cs typeface="Myriad Pro"/>
              </a:rPr>
              <a:t>Planned</a:t>
            </a:r>
            <a:r>
              <a:rPr lang="fr-FR" sz="2400" dirty="0">
                <a:latin typeface="Myriad Pro"/>
                <a:cs typeface="Myriad Pro"/>
              </a:rPr>
              <a:t> Inventory Changes</a:t>
            </a:r>
          </a:p>
          <a:p>
            <a:pPr marL="285750" indent="-285750">
              <a:buClr>
                <a:srgbClr val="004379"/>
              </a:buClr>
              <a:buFont typeface="Arial"/>
              <a:buChar char="•"/>
            </a:pPr>
            <a:endParaRPr lang="fr-FR" sz="2000" dirty="0">
              <a:latin typeface="Myriad Pro"/>
              <a:cs typeface="Myriad Pro"/>
            </a:endParaRPr>
          </a:p>
          <a:p>
            <a:pPr marL="285750" indent="-285750">
              <a:buClr>
                <a:srgbClr val="004379"/>
              </a:buClr>
              <a:buFont typeface="Arial"/>
              <a:buChar char="•"/>
            </a:pPr>
            <a:r>
              <a:rPr lang="fr-FR" sz="2400" dirty="0">
                <a:latin typeface="Myriad Pro"/>
                <a:cs typeface="Myriad Pro"/>
              </a:rPr>
              <a:t>New Initiatives</a:t>
            </a:r>
          </a:p>
          <a:p>
            <a:pPr marL="285750" indent="-285750">
              <a:buClr>
                <a:srgbClr val="004379"/>
              </a:buClr>
              <a:buFont typeface="Arial"/>
              <a:buChar char="•"/>
            </a:pPr>
            <a:endParaRPr lang="fr-FR" sz="2000" dirty="0">
              <a:latin typeface="Myriad Pro"/>
              <a:cs typeface="Myriad Pro"/>
            </a:endParaRPr>
          </a:p>
          <a:p>
            <a:pPr marL="285750" indent="-285750">
              <a:buClr>
                <a:srgbClr val="004379"/>
              </a:buClr>
              <a:buFont typeface="Arial"/>
              <a:buChar char="•"/>
            </a:pPr>
            <a:r>
              <a:rPr lang="fr-FR" sz="2400" dirty="0">
                <a:latin typeface="Myriad Pro"/>
                <a:cs typeface="Myriad Pro"/>
              </a:rPr>
              <a:t>Performance </a:t>
            </a:r>
            <a:r>
              <a:rPr lang="fr-FR" sz="2400" dirty="0" err="1">
                <a:latin typeface="Myriad Pro"/>
                <a:cs typeface="Myriad Pro"/>
              </a:rPr>
              <a:t>Targets</a:t>
            </a:r>
            <a:endParaRPr lang="fr-FR" sz="2400" dirty="0">
              <a:latin typeface="Myriad Pro"/>
              <a:cs typeface="Myriad Pro"/>
            </a:endParaRPr>
          </a:p>
          <a:p>
            <a:endParaRPr lang="en-US" dirty="0">
              <a:latin typeface="Myriad Pro"/>
              <a:cs typeface="Myriad Pro"/>
            </a:endParaRPr>
          </a:p>
        </p:txBody>
      </p:sp>
      <p:sp>
        <p:nvSpPr>
          <p:cNvPr id="5" name="TextBox 4">
            <a:extLst>
              <a:ext uri="{FF2B5EF4-FFF2-40B4-BE49-F238E27FC236}">
                <a16:creationId xmlns:a16="http://schemas.microsoft.com/office/drawing/2014/main" id="{88250A8D-B40F-4F36-B040-5F88C61E5659}"/>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1964272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641787"/>
            <a:ext cx="7280047" cy="3262432"/>
          </a:xfrm>
          <a:prstGeom prst="rect">
            <a:avLst/>
          </a:prstGeom>
          <a:noFill/>
        </p:spPr>
        <p:txBody>
          <a:bodyPr wrap="square" rtlCol="0">
            <a:spAutoFit/>
          </a:bodyPr>
          <a:lstStyle/>
          <a:p>
            <a:r>
              <a:rPr lang="en-US" sz="3200" b="1" dirty="0">
                <a:solidFill>
                  <a:srgbClr val="004379"/>
                </a:solidFill>
                <a:latin typeface="Myriad Pro"/>
                <a:cs typeface="Myriad Pro"/>
              </a:rPr>
              <a:t>Change Strategy – Add PSH</a:t>
            </a:r>
            <a:br>
              <a:rPr lang="fr-FR" sz="1600" dirty="0">
                <a:latin typeface="Myriad Pro"/>
                <a:cs typeface="Myriad Pro"/>
              </a:rPr>
            </a:br>
            <a:endParaRPr lang="fr-FR" sz="1600" dirty="0">
              <a:latin typeface="Myriad Pro"/>
              <a:cs typeface="Myriad Pro"/>
            </a:endParaRPr>
          </a:p>
          <a:p>
            <a:pPr marL="285750" indent="-285750">
              <a:buClr>
                <a:srgbClr val="004379"/>
              </a:buClr>
              <a:buFont typeface="Arial"/>
              <a:buChar char="•"/>
            </a:pPr>
            <a:r>
              <a:rPr lang="fr-FR" sz="2400" dirty="0" err="1">
                <a:latin typeface="Myriad Pro"/>
                <a:cs typeface="Myriad Pro"/>
              </a:rPr>
              <a:t>Only</a:t>
            </a:r>
            <a:r>
              <a:rPr lang="fr-FR" sz="2400" dirty="0">
                <a:latin typeface="Myriad Pro"/>
                <a:cs typeface="Myriad Pro"/>
              </a:rPr>
              <a:t> 25 PSH </a:t>
            </a:r>
            <a:r>
              <a:rPr lang="fr-FR" sz="2400" dirty="0" err="1">
                <a:latin typeface="Myriad Pro"/>
                <a:cs typeface="Myriad Pro"/>
              </a:rPr>
              <a:t>units</a:t>
            </a:r>
            <a:r>
              <a:rPr lang="fr-FR" sz="2400" dirty="0">
                <a:latin typeface="Myriad Pro"/>
                <a:cs typeface="Myriad Pro"/>
              </a:rPr>
              <a:t> </a:t>
            </a:r>
            <a:r>
              <a:rPr lang="fr-FR" sz="2400" dirty="0" err="1">
                <a:latin typeface="Myriad Pro"/>
                <a:cs typeface="Myriad Pro"/>
              </a:rPr>
              <a:t>available</a:t>
            </a:r>
            <a:r>
              <a:rPr lang="fr-FR" sz="2400" dirty="0">
                <a:latin typeface="Myriad Pro"/>
                <a:cs typeface="Myriad Pro"/>
              </a:rPr>
              <a:t> </a:t>
            </a:r>
            <a:r>
              <a:rPr lang="fr-FR" sz="2400" dirty="0" err="1">
                <a:latin typeface="Myriad Pro"/>
                <a:cs typeface="Myriad Pro"/>
              </a:rPr>
              <a:t>each</a:t>
            </a:r>
            <a:r>
              <a:rPr lang="fr-FR" sz="2400" dirty="0">
                <a:latin typeface="Myriad Pro"/>
                <a:cs typeface="Myriad Pro"/>
              </a:rPr>
              <a:t> </a:t>
            </a:r>
            <a:r>
              <a:rPr lang="fr-FR" sz="2400" dirty="0" err="1">
                <a:latin typeface="Myriad Pro"/>
                <a:cs typeface="Myriad Pro"/>
              </a:rPr>
              <a:t>year</a:t>
            </a:r>
            <a:endParaRPr lang="fr-FR" sz="2400" dirty="0">
              <a:latin typeface="Myriad Pro"/>
              <a:cs typeface="Myriad Pro"/>
            </a:endParaRPr>
          </a:p>
          <a:p>
            <a:pPr marL="285750" indent="-285750">
              <a:buClr>
                <a:srgbClr val="004379"/>
              </a:buClr>
              <a:buFont typeface="Arial"/>
              <a:buChar char="•"/>
            </a:pPr>
            <a:endParaRPr lang="fr-FR" sz="2400" dirty="0">
              <a:latin typeface="Myriad Pro"/>
              <a:cs typeface="Myriad Pro"/>
            </a:endParaRPr>
          </a:p>
          <a:p>
            <a:pPr marL="285750" indent="-285750">
              <a:buClr>
                <a:srgbClr val="004379"/>
              </a:buClr>
              <a:buFont typeface="Arial"/>
              <a:buChar char="•"/>
            </a:pPr>
            <a:r>
              <a:rPr lang="fr-FR" sz="2400" dirty="0" err="1">
                <a:latin typeface="Myriad Pro"/>
                <a:cs typeface="Myriad Pro"/>
              </a:rPr>
              <a:t>Add</a:t>
            </a:r>
            <a:r>
              <a:rPr lang="fr-FR" sz="2400" dirty="0">
                <a:latin typeface="Myriad Pro"/>
                <a:cs typeface="Myriad Pro"/>
              </a:rPr>
              <a:t> </a:t>
            </a:r>
            <a:r>
              <a:rPr lang="fr-FR" sz="2400" dirty="0" err="1">
                <a:latin typeface="Myriad Pro"/>
                <a:cs typeface="Myriad Pro"/>
              </a:rPr>
              <a:t>two</a:t>
            </a:r>
            <a:r>
              <a:rPr lang="fr-FR" sz="2400" dirty="0">
                <a:latin typeface="Myriad Pro"/>
                <a:cs typeface="Myriad Pro"/>
              </a:rPr>
              <a:t> new PSH </a:t>
            </a:r>
            <a:r>
              <a:rPr lang="fr-FR" sz="2400" dirty="0" err="1">
                <a:latin typeface="Myriad Pro"/>
                <a:cs typeface="Myriad Pro"/>
              </a:rPr>
              <a:t>projects</a:t>
            </a:r>
            <a:r>
              <a:rPr lang="fr-FR" sz="2400" dirty="0">
                <a:latin typeface="Myriad Pro"/>
                <a:cs typeface="Myriad Pro"/>
              </a:rPr>
              <a:t>:</a:t>
            </a:r>
          </a:p>
          <a:p>
            <a:pPr marL="742950" lvl="1" indent="-285750">
              <a:buClr>
                <a:srgbClr val="004379"/>
              </a:buClr>
              <a:buFont typeface="Arial"/>
              <a:buChar char="•"/>
            </a:pPr>
            <a:r>
              <a:rPr lang="fr-FR" sz="2400" dirty="0">
                <a:latin typeface="Myriad Pro"/>
                <a:cs typeface="Myriad Pro"/>
              </a:rPr>
              <a:t>Project 1: 100 </a:t>
            </a:r>
            <a:r>
              <a:rPr lang="fr-FR" sz="2400" dirty="0" err="1">
                <a:latin typeface="Myriad Pro"/>
                <a:cs typeface="Myriad Pro"/>
              </a:rPr>
              <a:t>adult</a:t>
            </a:r>
            <a:r>
              <a:rPr lang="fr-FR" sz="2400" dirty="0">
                <a:latin typeface="Myriad Pro"/>
                <a:cs typeface="Myriad Pro"/>
              </a:rPr>
              <a:t> </a:t>
            </a:r>
            <a:r>
              <a:rPr lang="fr-FR" sz="2400" dirty="0" err="1">
                <a:latin typeface="Myriad Pro"/>
                <a:cs typeface="Myriad Pro"/>
              </a:rPr>
              <a:t>beds</a:t>
            </a:r>
            <a:r>
              <a:rPr lang="fr-FR" sz="2400" dirty="0">
                <a:latin typeface="Myriad Pro"/>
                <a:cs typeface="Myriad Pro"/>
              </a:rPr>
              <a:t> </a:t>
            </a:r>
          </a:p>
          <a:p>
            <a:pPr marL="742950" lvl="1" indent="-285750">
              <a:buClr>
                <a:srgbClr val="004379"/>
              </a:buClr>
              <a:buFont typeface="Arial"/>
              <a:buChar char="•"/>
            </a:pPr>
            <a:r>
              <a:rPr lang="fr-FR" sz="2400" dirty="0">
                <a:latin typeface="Myriad Pro"/>
                <a:cs typeface="Myriad Pro"/>
              </a:rPr>
              <a:t>Project 2: 30 </a:t>
            </a:r>
            <a:r>
              <a:rPr lang="fr-FR" sz="2400" dirty="0" err="1">
                <a:latin typeface="Myriad Pro"/>
                <a:cs typeface="Myriad Pro"/>
              </a:rPr>
              <a:t>family</a:t>
            </a:r>
            <a:r>
              <a:rPr lang="fr-FR" sz="2400" dirty="0">
                <a:latin typeface="Myriad Pro"/>
                <a:cs typeface="Myriad Pro"/>
              </a:rPr>
              <a:t> </a:t>
            </a:r>
            <a:r>
              <a:rPr lang="fr-FR" sz="2400" dirty="0" err="1">
                <a:latin typeface="Myriad Pro"/>
                <a:cs typeface="Myriad Pro"/>
              </a:rPr>
              <a:t>units</a:t>
            </a:r>
            <a:endParaRPr lang="fr-FR" sz="2400" dirty="0">
              <a:latin typeface="Myriad Pro"/>
              <a:cs typeface="Myriad Pro"/>
            </a:endParaRPr>
          </a:p>
          <a:p>
            <a:pPr marL="285750" indent="-285750">
              <a:buClr>
                <a:srgbClr val="004379"/>
              </a:buClr>
              <a:buFont typeface="Arial"/>
              <a:buChar char="•"/>
            </a:pPr>
            <a:endParaRPr lang="fr-FR" sz="2000" dirty="0">
              <a:latin typeface="Myriad Pro"/>
              <a:cs typeface="Myriad Pro"/>
            </a:endParaRPr>
          </a:p>
          <a:p>
            <a:endParaRPr lang="en-US" dirty="0">
              <a:latin typeface="Myriad Pro"/>
              <a:cs typeface="Myriad Pro"/>
            </a:endParaRPr>
          </a:p>
        </p:txBody>
      </p:sp>
      <p:sp>
        <p:nvSpPr>
          <p:cNvPr id="5" name="TextBox 4">
            <a:extLst>
              <a:ext uri="{FF2B5EF4-FFF2-40B4-BE49-F238E27FC236}">
                <a16:creationId xmlns:a16="http://schemas.microsoft.com/office/drawing/2014/main" id="{847EE7B7-303B-41F2-A494-605166A40997}"/>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1645295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047" cy="1415772"/>
          </a:xfrm>
          <a:prstGeom prst="rect">
            <a:avLst/>
          </a:prstGeom>
          <a:noFill/>
        </p:spPr>
        <p:txBody>
          <a:bodyPr wrap="square" rtlCol="0">
            <a:spAutoFit/>
          </a:bodyPr>
          <a:lstStyle/>
          <a:p>
            <a:r>
              <a:rPr lang="en-US" sz="3200" b="1" dirty="0">
                <a:solidFill>
                  <a:srgbClr val="004379"/>
                </a:solidFill>
                <a:latin typeface="Myriad Pro"/>
                <a:cs typeface="Myriad Pro"/>
              </a:rPr>
              <a:t>Outcomes – Add PSH</a:t>
            </a:r>
          </a:p>
          <a:p>
            <a:endParaRPr lang="en-US" dirty="0">
              <a:latin typeface="Myriad Pro"/>
              <a:cs typeface="Myriad Pro"/>
            </a:endParaRPr>
          </a:p>
          <a:p>
            <a:endParaRPr lang="en-US" dirty="0">
              <a:latin typeface="Myriad Pro"/>
              <a:cs typeface="Myriad Pro"/>
            </a:endParaRPr>
          </a:p>
          <a:p>
            <a:endParaRPr lang="en-US" dirty="0">
              <a:latin typeface="Myriad Pro"/>
              <a:cs typeface="Myriad Pro"/>
            </a:endParaRPr>
          </a:p>
        </p:txBody>
      </p:sp>
      <p:graphicFrame>
        <p:nvGraphicFramePr>
          <p:cNvPr id="5" name="Chart 4">
            <a:extLst>
              <a:ext uri="{FF2B5EF4-FFF2-40B4-BE49-F238E27FC236}">
                <a16:creationId xmlns:a16="http://schemas.microsoft.com/office/drawing/2014/main" id="{12CB1333-4B6D-4FA0-9A43-7C04461EEB70}"/>
              </a:ext>
            </a:extLst>
          </p:cNvPr>
          <p:cNvGraphicFramePr>
            <a:graphicFrameLocks/>
          </p:cNvGraphicFramePr>
          <p:nvPr>
            <p:extLst>
              <p:ext uri="{D42A27DB-BD31-4B8C-83A1-F6EECF244321}">
                <p14:modId xmlns:p14="http://schemas.microsoft.com/office/powerpoint/2010/main" val="2360154839"/>
              </p:ext>
            </p:extLst>
          </p:nvPr>
        </p:nvGraphicFramePr>
        <p:xfrm>
          <a:off x="365760" y="2788920"/>
          <a:ext cx="6086475" cy="3676650"/>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Group 5">
            <a:extLst>
              <a:ext uri="{FF2B5EF4-FFF2-40B4-BE49-F238E27FC236}">
                <a16:creationId xmlns:a16="http://schemas.microsoft.com/office/drawing/2014/main" id="{21337878-28FC-4CA9-8816-32050D30626F}"/>
              </a:ext>
            </a:extLst>
          </p:cNvPr>
          <p:cNvGrpSpPr/>
          <p:nvPr/>
        </p:nvGrpSpPr>
        <p:grpSpPr>
          <a:xfrm>
            <a:off x="6828590" y="2791223"/>
            <a:ext cx="1538796" cy="954059"/>
            <a:chOff x="6828590" y="2791223"/>
            <a:chExt cx="1538796" cy="954059"/>
          </a:xfrm>
        </p:grpSpPr>
        <p:sp>
          <p:nvSpPr>
            <p:cNvPr id="7" name="Rectangle 6">
              <a:extLst>
                <a:ext uri="{FF2B5EF4-FFF2-40B4-BE49-F238E27FC236}">
                  <a16:creationId xmlns:a16="http://schemas.microsoft.com/office/drawing/2014/main" id="{85D028FC-5BEA-4606-8EEE-FF3B6AF172C8}"/>
                </a:ext>
              </a:extLst>
            </p:cNvPr>
            <p:cNvSpPr/>
            <p:nvPr/>
          </p:nvSpPr>
          <p:spPr>
            <a:xfrm>
              <a:off x="7027101" y="3006247"/>
              <a:ext cx="150313" cy="137786"/>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C89B88F-F7C5-4455-82FC-203FA67B55AA}"/>
                </a:ext>
              </a:extLst>
            </p:cNvPr>
            <p:cNvSpPr/>
            <p:nvPr/>
          </p:nvSpPr>
          <p:spPr>
            <a:xfrm>
              <a:off x="7027101" y="3371589"/>
              <a:ext cx="150313" cy="137786"/>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EF9E158-8945-4AA0-8231-2B28DEA57F75}"/>
                </a:ext>
              </a:extLst>
            </p:cNvPr>
            <p:cNvSpPr txBox="1"/>
            <p:nvPr/>
          </p:nvSpPr>
          <p:spPr>
            <a:xfrm>
              <a:off x="7339947" y="2890474"/>
              <a:ext cx="828497" cy="369332"/>
            </a:xfrm>
            <a:prstGeom prst="rect">
              <a:avLst/>
            </a:prstGeom>
            <a:noFill/>
          </p:spPr>
          <p:txBody>
            <a:bodyPr wrap="none" rtlCol="0">
              <a:spAutoFit/>
            </a:bodyPr>
            <a:lstStyle/>
            <a:p>
              <a:r>
                <a:rPr lang="en-US" dirty="0">
                  <a:latin typeface="Myriad Pro"/>
                </a:rPr>
                <a:t>Family</a:t>
              </a:r>
            </a:p>
          </p:txBody>
        </p:sp>
        <p:sp>
          <p:nvSpPr>
            <p:cNvPr id="10" name="TextBox 9">
              <a:extLst>
                <a:ext uri="{FF2B5EF4-FFF2-40B4-BE49-F238E27FC236}">
                  <a16:creationId xmlns:a16="http://schemas.microsoft.com/office/drawing/2014/main" id="{8FBC6BD1-32C7-4DA0-9335-71404386FDF6}"/>
                </a:ext>
              </a:extLst>
            </p:cNvPr>
            <p:cNvSpPr txBox="1"/>
            <p:nvPr/>
          </p:nvSpPr>
          <p:spPr>
            <a:xfrm>
              <a:off x="7342153" y="3244334"/>
              <a:ext cx="734496" cy="369332"/>
            </a:xfrm>
            <a:prstGeom prst="rect">
              <a:avLst/>
            </a:prstGeom>
            <a:noFill/>
          </p:spPr>
          <p:txBody>
            <a:bodyPr wrap="none" rtlCol="0">
              <a:spAutoFit/>
            </a:bodyPr>
            <a:lstStyle/>
            <a:p>
              <a:r>
                <a:rPr lang="en-US" dirty="0">
                  <a:latin typeface="Myriad Pro"/>
                </a:rPr>
                <a:t>Adult</a:t>
              </a:r>
            </a:p>
          </p:txBody>
        </p:sp>
        <p:sp>
          <p:nvSpPr>
            <p:cNvPr id="11" name="Rectangle 10">
              <a:extLst>
                <a:ext uri="{FF2B5EF4-FFF2-40B4-BE49-F238E27FC236}">
                  <a16:creationId xmlns:a16="http://schemas.microsoft.com/office/drawing/2014/main" id="{C750221C-17FC-4C63-A5A3-F46E97568DDA}"/>
                </a:ext>
              </a:extLst>
            </p:cNvPr>
            <p:cNvSpPr/>
            <p:nvPr/>
          </p:nvSpPr>
          <p:spPr>
            <a:xfrm>
              <a:off x="6828590" y="2791223"/>
              <a:ext cx="1538796" cy="954059"/>
            </a:xfrm>
            <a:prstGeom prst="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449E502B-F92F-4AF4-80D0-D7ADBE5C4E21}"/>
              </a:ext>
            </a:extLst>
          </p:cNvPr>
          <p:cNvSpPr txBox="1"/>
          <p:nvPr/>
        </p:nvSpPr>
        <p:spPr>
          <a:xfrm>
            <a:off x="6803538" y="4624659"/>
            <a:ext cx="1595309" cy="1200329"/>
          </a:xfrm>
          <a:prstGeom prst="rect">
            <a:avLst/>
          </a:prstGeom>
          <a:noFill/>
        </p:spPr>
        <p:txBody>
          <a:bodyPr wrap="none" rtlCol="0">
            <a:spAutoFit/>
          </a:bodyPr>
          <a:lstStyle/>
          <a:p>
            <a:pPr algn="ctr"/>
            <a:r>
              <a:rPr lang="en-US" sz="7200" dirty="0"/>
              <a:t>-6%</a:t>
            </a:r>
          </a:p>
        </p:txBody>
      </p:sp>
      <p:sp>
        <p:nvSpPr>
          <p:cNvPr id="13" name="TextBox 12">
            <a:extLst>
              <a:ext uri="{FF2B5EF4-FFF2-40B4-BE49-F238E27FC236}">
                <a16:creationId xmlns:a16="http://schemas.microsoft.com/office/drawing/2014/main" id="{9FADF449-3EAD-41E7-A535-B67863E3EF3F}"/>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696907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641787"/>
            <a:ext cx="7280047" cy="4124206"/>
          </a:xfrm>
          <a:prstGeom prst="rect">
            <a:avLst/>
          </a:prstGeom>
          <a:noFill/>
        </p:spPr>
        <p:txBody>
          <a:bodyPr wrap="square" rtlCol="0">
            <a:spAutoFit/>
          </a:bodyPr>
          <a:lstStyle/>
          <a:p>
            <a:r>
              <a:rPr lang="en-US" sz="3200" b="1" dirty="0">
                <a:solidFill>
                  <a:srgbClr val="004379"/>
                </a:solidFill>
                <a:latin typeface="Myriad Pro"/>
                <a:cs typeface="Myriad Pro"/>
              </a:rPr>
              <a:t>Change Strategy – Reallocate Funds to RRH</a:t>
            </a:r>
            <a:br>
              <a:rPr lang="fr-FR" sz="1600" dirty="0">
                <a:latin typeface="Myriad Pro"/>
                <a:cs typeface="Myriad Pro"/>
              </a:rPr>
            </a:br>
            <a:endParaRPr lang="fr-FR" sz="1600" dirty="0">
              <a:latin typeface="Myriad Pro"/>
              <a:cs typeface="Myriad Pro"/>
            </a:endParaRPr>
          </a:p>
          <a:p>
            <a:pPr marL="285750" indent="-285750">
              <a:buClr>
                <a:srgbClr val="004379"/>
              </a:buClr>
              <a:buFont typeface="Arial"/>
              <a:buChar char="•"/>
            </a:pPr>
            <a:r>
              <a:rPr lang="fr-FR" sz="2400" dirty="0">
                <a:latin typeface="Myriad Pro"/>
                <a:cs typeface="Myriad Pro"/>
              </a:rPr>
              <a:t>Can serve over 1000 </a:t>
            </a:r>
            <a:r>
              <a:rPr lang="fr-FR" sz="2400" dirty="0" err="1">
                <a:latin typeface="Myriad Pro"/>
                <a:cs typeface="Myriad Pro"/>
              </a:rPr>
              <a:t>households</a:t>
            </a:r>
            <a:r>
              <a:rPr lang="fr-FR" sz="2400" dirty="0">
                <a:latin typeface="Myriad Pro"/>
                <a:cs typeface="Myriad Pro"/>
              </a:rPr>
              <a:t> in TH, but </a:t>
            </a:r>
            <a:r>
              <a:rPr lang="fr-FR" sz="2400" dirty="0" err="1">
                <a:latin typeface="Myriad Pro"/>
                <a:cs typeface="Myriad Pro"/>
              </a:rPr>
              <a:t>only</a:t>
            </a:r>
            <a:r>
              <a:rPr lang="fr-FR" sz="2400" dirty="0">
                <a:latin typeface="Myriad Pro"/>
                <a:cs typeface="Myriad Pro"/>
              </a:rPr>
              <a:t> 250 in RRH</a:t>
            </a:r>
          </a:p>
          <a:p>
            <a:pPr marL="285750" indent="-285750">
              <a:buClr>
                <a:srgbClr val="004379"/>
              </a:buClr>
              <a:buFont typeface="Arial"/>
              <a:buChar char="•"/>
            </a:pPr>
            <a:endParaRPr lang="fr-FR" sz="2400" dirty="0">
              <a:latin typeface="Myriad Pro"/>
              <a:cs typeface="Myriad Pro"/>
            </a:endParaRPr>
          </a:p>
          <a:p>
            <a:pPr marL="285750" indent="-285750">
              <a:buClr>
                <a:srgbClr val="004379"/>
              </a:buClr>
              <a:buFont typeface="Arial"/>
              <a:buChar char="•"/>
            </a:pPr>
            <a:r>
              <a:rPr lang="fr-FR" sz="2400" dirty="0" err="1">
                <a:latin typeface="Myriad Pro"/>
                <a:cs typeface="Myriad Pro"/>
              </a:rPr>
              <a:t>Reallocate</a:t>
            </a:r>
            <a:r>
              <a:rPr lang="fr-FR" sz="2400" dirty="0">
                <a:latin typeface="Myriad Pro"/>
                <a:cs typeface="Myriad Pro"/>
              </a:rPr>
              <a:t> TH </a:t>
            </a:r>
            <a:r>
              <a:rPr lang="fr-FR" sz="2400" dirty="0" err="1">
                <a:latin typeface="Myriad Pro"/>
                <a:cs typeface="Myriad Pro"/>
              </a:rPr>
              <a:t>funds</a:t>
            </a:r>
            <a:r>
              <a:rPr lang="fr-FR" sz="2400" dirty="0">
                <a:latin typeface="Myriad Pro"/>
                <a:cs typeface="Myriad Pro"/>
              </a:rPr>
              <a:t> to </a:t>
            </a:r>
            <a:r>
              <a:rPr lang="fr-FR" sz="2400" dirty="0" err="1">
                <a:latin typeface="Myriad Pro"/>
                <a:cs typeface="Myriad Pro"/>
              </a:rPr>
              <a:t>add</a:t>
            </a:r>
            <a:r>
              <a:rPr lang="fr-FR" sz="2400" dirty="0">
                <a:latin typeface="Myriad Pro"/>
                <a:cs typeface="Myriad Pro"/>
              </a:rPr>
              <a:t> </a:t>
            </a:r>
            <a:r>
              <a:rPr lang="fr-FR" sz="2400" dirty="0" err="1">
                <a:latin typeface="Myriad Pro"/>
                <a:cs typeface="Myriad Pro"/>
              </a:rPr>
              <a:t>two</a:t>
            </a:r>
            <a:r>
              <a:rPr lang="fr-FR" sz="2400" dirty="0">
                <a:latin typeface="Myriad Pro"/>
                <a:cs typeface="Myriad Pro"/>
              </a:rPr>
              <a:t> RRH </a:t>
            </a:r>
            <a:r>
              <a:rPr lang="fr-FR" sz="2400" dirty="0" err="1">
                <a:latin typeface="Myriad Pro"/>
                <a:cs typeface="Myriad Pro"/>
              </a:rPr>
              <a:t>projects</a:t>
            </a:r>
            <a:r>
              <a:rPr lang="fr-FR" sz="2400" dirty="0">
                <a:latin typeface="Myriad Pro"/>
                <a:cs typeface="Myriad Pro"/>
              </a:rPr>
              <a:t>:</a:t>
            </a:r>
          </a:p>
          <a:p>
            <a:pPr marL="742950" lvl="1" indent="-285750">
              <a:buClr>
                <a:srgbClr val="004379"/>
              </a:buClr>
              <a:buFont typeface="Arial"/>
              <a:buChar char="•"/>
            </a:pPr>
            <a:r>
              <a:rPr lang="fr-FR" sz="2400" dirty="0">
                <a:latin typeface="Myriad Pro"/>
                <a:cs typeface="Myriad Pro"/>
              </a:rPr>
              <a:t>Project 1: 62 </a:t>
            </a:r>
            <a:r>
              <a:rPr lang="fr-FR" sz="2400" dirty="0" err="1">
                <a:latin typeface="Myriad Pro"/>
                <a:cs typeface="Myriad Pro"/>
              </a:rPr>
              <a:t>adult</a:t>
            </a:r>
            <a:r>
              <a:rPr lang="fr-FR" sz="2400" dirty="0">
                <a:latin typeface="Myriad Pro"/>
                <a:cs typeface="Myriad Pro"/>
              </a:rPr>
              <a:t> </a:t>
            </a:r>
            <a:r>
              <a:rPr lang="fr-FR" sz="2400" dirty="0" err="1">
                <a:latin typeface="Myriad Pro"/>
                <a:cs typeface="Myriad Pro"/>
              </a:rPr>
              <a:t>beds</a:t>
            </a:r>
            <a:r>
              <a:rPr lang="fr-FR" sz="2400" dirty="0">
                <a:latin typeface="Myriad Pro"/>
                <a:cs typeface="Myriad Pro"/>
              </a:rPr>
              <a:t> </a:t>
            </a:r>
          </a:p>
          <a:p>
            <a:pPr marL="742950" lvl="1" indent="-285750">
              <a:buClr>
                <a:srgbClr val="004379"/>
              </a:buClr>
              <a:buFont typeface="Arial"/>
              <a:buChar char="•"/>
            </a:pPr>
            <a:r>
              <a:rPr lang="fr-FR" sz="2400" dirty="0">
                <a:latin typeface="Myriad Pro"/>
                <a:cs typeface="Myriad Pro"/>
              </a:rPr>
              <a:t>Project 2: 60 </a:t>
            </a:r>
            <a:r>
              <a:rPr lang="fr-FR" sz="2400" dirty="0" err="1">
                <a:latin typeface="Myriad Pro"/>
                <a:cs typeface="Myriad Pro"/>
              </a:rPr>
              <a:t>family</a:t>
            </a:r>
            <a:r>
              <a:rPr lang="fr-FR" sz="2400" dirty="0">
                <a:latin typeface="Myriad Pro"/>
                <a:cs typeface="Myriad Pro"/>
              </a:rPr>
              <a:t> </a:t>
            </a:r>
            <a:r>
              <a:rPr lang="fr-FR" sz="2400" dirty="0" err="1">
                <a:latin typeface="Myriad Pro"/>
                <a:cs typeface="Myriad Pro"/>
              </a:rPr>
              <a:t>units</a:t>
            </a:r>
            <a:endParaRPr lang="fr-FR" sz="2400" dirty="0">
              <a:latin typeface="Myriad Pro"/>
              <a:cs typeface="Myriad Pro"/>
            </a:endParaRPr>
          </a:p>
          <a:p>
            <a:pPr marL="285750" indent="-285750">
              <a:buClr>
                <a:srgbClr val="004379"/>
              </a:buClr>
              <a:buFont typeface="Arial"/>
              <a:buChar char="•"/>
            </a:pPr>
            <a:endParaRPr lang="fr-FR" sz="2000" dirty="0">
              <a:latin typeface="Myriad Pro"/>
              <a:cs typeface="Myriad Pro"/>
            </a:endParaRPr>
          </a:p>
          <a:p>
            <a:endParaRPr lang="en-US" dirty="0">
              <a:latin typeface="Myriad Pro"/>
              <a:cs typeface="Myriad Pro"/>
            </a:endParaRPr>
          </a:p>
        </p:txBody>
      </p:sp>
      <p:sp>
        <p:nvSpPr>
          <p:cNvPr id="5" name="TextBox 4">
            <a:extLst>
              <a:ext uri="{FF2B5EF4-FFF2-40B4-BE49-F238E27FC236}">
                <a16:creationId xmlns:a16="http://schemas.microsoft.com/office/drawing/2014/main" id="{A0AD122D-C43A-4141-BBB9-CDC493F80912}"/>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1763837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047" cy="1415772"/>
          </a:xfrm>
          <a:prstGeom prst="rect">
            <a:avLst/>
          </a:prstGeom>
          <a:noFill/>
        </p:spPr>
        <p:txBody>
          <a:bodyPr wrap="square" rtlCol="0">
            <a:spAutoFit/>
          </a:bodyPr>
          <a:lstStyle/>
          <a:p>
            <a:r>
              <a:rPr lang="en-US" sz="3200" b="1" dirty="0">
                <a:solidFill>
                  <a:srgbClr val="004379"/>
                </a:solidFill>
                <a:latin typeface="Myriad Pro"/>
                <a:cs typeface="Myriad Pro"/>
              </a:rPr>
              <a:t>Outcomes – Reallocate Funds to RRH</a:t>
            </a:r>
          </a:p>
          <a:p>
            <a:endParaRPr lang="en-US" dirty="0">
              <a:latin typeface="Myriad Pro"/>
              <a:cs typeface="Myriad Pro"/>
            </a:endParaRPr>
          </a:p>
          <a:p>
            <a:endParaRPr lang="en-US" dirty="0">
              <a:latin typeface="Myriad Pro"/>
              <a:cs typeface="Myriad Pro"/>
            </a:endParaRPr>
          </a:p>
          <a:p>
            <a:endParaRPr lang="en-US" dirty="0">
              <a:latin typeface="Myriad Pro"/>
              <a:cs typeface="Myriad Pro"/>
            </a:endParaRPr>
          </a:p>
        </p:txBody>
      </p:sp>
      <p:grpSp>
        <p:nvGrpSpPr>
          <p:cNvPr id="6" name="Group 5">
            <a:extLst>
              <a:ext uri="{FF2B5EF4-FFF2-40B4-BE49-F238E27FC236}">
                <a16:creationId xmlns:a16="http://schemas.microsoft.com/office/drawing/2014/main" id="{CA83C784-219C-452B-96E1-A677D720C7A8}"/>
              </a:ext>
            </a:extLst>
          </p:cNvPr>
          <p:cNvGrpSpPr/>
          <p:nvPr/>
        </p:nvGrpSpPr>
        <p:grpSpPr>
          <a:xfrm>
            <a:off x="6828590" y="2791223"/>
            <a:ext cx="1538796" cy="954059"/>
            <a:chOff x="6828590" y="2791223"/>
            <a:chExt cx="1538796" cy="954059"/>
          </a:xfrm>
        </p:grpSpPr>
        <p:sp>
          <p:nvSpPr>
            <p:cNvPr id="7" name="Rectangle 6">
              <a:extLst>
                <a:ext uri="{FF2B5EF4-FFF2-40B4-BE49-F238E27FC236}">
                  <a16:creationId xmlns:a16="http://schemas.microsoft.com/office/drawing/2014/main" id="{F58E6CBB-B0C5-4FEB-B73E-5EF411B84A54}"/>
                </a:ext>
              </a:extLst>
            </p:cNvPr>
            <p:cNvSpPr/>
            <p:nvPr/>
          </p:nvSpPr>
          <p:spPr>
            <a:xfrm>
              <a:off x="7027101" y="3006247"/>
              <a:ext cx="150313" cy="137786"/>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2502AA-CDA6-479A-A18A-8DF7DA9B98E0}"/>
                </a:ext>
              </a:extLst>
            </p:cNvPr>
            <p:cNvSpPr/>
            <p:nvPr/>
          </p:nvSpPr>
          <p:spPr>
            <a:xfrm>
              <a:off x="7027101" y="3371589"/>
              <a:ext cx="150313" cy="137786"/>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CC11BD6-C24E-456F-B342-EE4DF58D92C3}"/>
                </a:ext>
              </a:extLst>
            </p:cNvPr>
            <p:cNvSpPr txBox="1"/>
            <p:nvPr/>
          </p:nvSpPr>
          <p:spPr>
            <a:xfrm>
              <a:off x="7339947" y="2890474"/>
              <a:ext cx="828497" cy="369332"/>
            </a:xfrm>
            <a:prstGeom prst="rect">
              <a:avLst/>
            </a:prstGeom>
            <a:noFill/>
          </p:spPr>
          <p:txBody>
            <a:bodyPr wrap="none" rtlCol="0">
              <a:spAutoFit/>
            </a:bodyPr>
            <a:lstStyle/>
            <a:p>
              <a:r>
                <a:rPr lang="en-US" dirty="0">
                  <a:latin typeface="Myriad Pro"/>
                </a:rPr>
                <a:t>Family</a:t>
              </a:r>
            </a:p>
          </p:txBody>
        </p:sp>
        <p:sp>
          <p:nvSpPr>
            <p:cNvPr id="10" name="TextBox 9">
              <a:extLst>
                <a:ext uri="{FF2B5EF4-FFF2-40B4-BE49-F238E27FC236}">
                  <a16:creationId xmlns:a16="http://schemas.microsoft.com/office/drawing/2014/main" id="{8FAB0CF2-5D4A-4F03-BE9F-063B37C396AE}"/>
                </a:ext>
              </a:extLst>
            </p:cNvPr>
            <p:cNvSpPr txBox="1"/>
            <p:nvPr/>
          </p:nvSpPr>
          <p:spPr>
            <a:xfrm>
              <a:off x="7342153" y="3244334"/>
              <a:ext cx="734496" cy="369332"/>
            </a:xfrm>
            <a:prstGeom prst="rect">
              <a:avLst/>
            </a:prstGeom>
            <a:noFill/>
          </p:spPr>
          <p:txBody>
            <a:bodyPr wrap="none" rtlCol="0">
              <a:spAutoFit/>
            </a:bodyPr>
            <a:lstStyle/>
            <a:p>
              <a:r>
                <a:rPr lang="en-US" dirty="0">
                  <a:latin typeface="Myriad Pro"/>
                </a:rPr>
                <a:t>Adult</a:t>
              </a:r>
            </a:p>
          </p:txBody>
        </p:sp>
        <p:sp>
          <p:nvSpPr>
            <p:cNvPr id="11" name="Rectangle 10">
              <a:extLst>
                <a:ext uri="{FF2B5EF4-FFF2-40B4-BE49-F238E27FC236}">
                  <a16:creationId xmlns:a16="http://schemas.microsoft.com/office/drawing/2014/main" id="{5B0BCD8F-1F37-4944-B44A-72FC3C840C48}"/>
                </a:ext>
              </a:extLst>
            </p:cNvPr>
            <p:cNvSpPr/>
            <p:nvPr/>
          </p:nvSpPr>
          <p:spPr>
            <a:xfrm>
              <a:off x="6828590" y="2791223"/>
              <a:ext cx="1538796" cy="954059"/>
            </a:xfrm>
            <a:prstGeom prst="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2B79E16B-A86E-40EB-85F1-7C68A2826361}"/>
              </a:ext>
            </a:extLst>
          </p:cNvPr>
          <p:cNvSpPr txBox="1"/>
          <p:nvPr/>
        </p:nvSpPr>
        <p:spPr>
          <a:xfrm>
            <a:off x="6569500" y="4624659"/>
            <a:ext cx="2063386" cy="1200329"/>
          </a:xfrm>
          <a:prstGeom prst="rect">
            <a:avLst/>
          </a:prstGeom>
          <a:noFill/>
        </p:spPr>
        <p:txBody>
          <a:bodyPr wrap="none" rtlCol="0">
            <a:spAutoFit/>
          </a:bodyPr>
          <a:lstStyle/>
          <a:p>
            <a:pPr algn="ctr"/>
            <a:r>
              <a:rPr lang="en-US" sz="7200" dirty="0"/>
              <a:t>-48%</a:t>
            </a:r>
          </a:p>
        </p:txBody>
      </p:sp>
      <p:sp>
        <p:nvSpPr>
          <p:cNvPr id="13" name="TextBox 12">
            <a:extLst>
              <a:ext uri="{FF2B5EF4-FFF2-40B4-BE49-F238E27FC236}">
                <a16:creationId xmlns:a16="http://schemas.microsoft.com/office/drawing/2014/main" id="{89A44474-4062-4ACB-AE86-315ED11F4E71}"/>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graphicFrame>
        <p:nvGraphicFramePr>
          <p:cNvPr id="14" name="Chart 13">
            <a:extLst>
              <a:ext uri="{FF2B5EF4-FFF2-40B4-BE49-F238E27FC236}">
                <a16:creationId xmlns:a16="http://schemas.microsoft.com/office/drawing/2014/main" id="{3E331477-9D61-48A0-B0A5-8B259CB11506}"/>
              </a:ext>
            </a:extLst>
          </p:cNvPr>
          <p:cNvGraphicFramePr>
            <a:graphicFrameLocks/>
          </p:cNvGraphicFramePr>
          <p:nvPr>
            <p:extLst>
              <p:ext uri="{D42A27DB-BD31-4B8C-83A1-F6EECF244321}">
                <p14:modId xmlns:p14="http://schemas.microsoft.com/office/powerpoint/2010/main" val="3834257430"/>
              </p:ext>
            </p:extLst>
          </p:nvPr>
        </p:nvGraphicFramePr>
        <p:xfrm>
          <a:off x="365760" y="2788920"/>
          <a:ext cx="6086475" cy="355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6898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641787"/>
            <a:ext cx="7280047" cy="4862870"/>
          </a:xfrm>
          <a:prstGeom prst="rect">
            <a:avLst/>
          </a:prstGeom>
          <a:noFill/>
        </p:spPr>
        <p:txBody>
          <a:bodyPr wrap="square" rtlCol="0">
            <a:spAutoFit/>
          </a:bodyPr>
          <a:lstStyle/>
          <a:p>
            <a:r>
              <a:rPr lang="en-US" sz="3200" b="1" dirty="0">
                <a:solidFill>
                  <a:srgbClr val="004379"/>
                </a:solidFill>
                <a:latin typeface="Myriad Pro"/>
                <a:cs typeface="Myriad Pro"/>
              </a:rPr>
              <a:t>Change Strategy – Improve Performance</a:t>
            </a:r>
            <a:br>
              <a:rPr lang="fr-FR" sz="1600" dirty="0">
                <a:latin typeface="Myriad Pro"/>
                <a:cs typeface="Myriad Pro"/>
              </a:rPr>
            </a:br>
            <a:endParaRPr lang="fr-FR" sz="1600" dirty="0">
              <a:latin typeface="Myriad Pro"/>
              <a:cs typeface="Myriad Pro"/>
            </a:endParaRPr>
          </a:p>
          <a:p>
            <a:pPr marL="285750" indent="-285750">
              <a:buClr>
                <a:srgbClr val="004379"/>
              </a:buClr>
              <a:buFont typeface="Arial"/>
              <a:buChar char="•"/>
            </a:pPr>
            <a:r>
              <a:rPr lang="fr-FR" sz="2400" dirty="0">
                <a:latin typeface="Myriad Pro"/>
                <a:cs typeface="Myriad Pro"/>
              </a:rPr>
              <a:t>Lots of entries </a:t>
            </a:r>
            <a:r>
              <a:rPr lang="fr-FR" sz="2400" dirty="0" err="1">
                <a:latin typeface="Myriad Pro"/>
                <a:cs typeface="Myriad Pro"/>
              </a:rPr>
              <a:t>from</a:t>
            </a:r>
            <a:r>
              <a:rPr lang="fr-FR" sz="2400" dirty="0">
                <a:latin typeface="Myriad Pro"/>
                <a:cs typeface="Myriad Pro"/>
              </a:rPr>
              <a:t> </a:t>
            </a:r>
            <a:r>
              <a:rPr lang="fr-FR" sz="2400" dirty="0" err="1">
                <a:latin typeface="Myriad Pro"/>
                <a:cs typeface="Myriad Pro"/>
              </a:rPr>
              <a:t>housing</a:t>
            </a:r>
            <a:r>
              <a:rPr lang="fr-FR" sz="2400" dirty="0">
                <a:latin typeface="Myriad Pro"/>
                <a:cs typeface="Myriad Pro"/>
              </a:rPr>
              <a:t> and exits to </a:t>
            </a:r>
            <a:r>
              <a:rPr lang="fr-FR" sz="2400" dirty="0" err="1">
                <a:latin typeface="Myriad Pro"/>
                <a:cs typeface="Myriad Pro"/>
              </a:rPr>
              <a:t>unknown</a:t>
            </a:r>
            <a:r>
              <a:rPr lang="fr-FR" sz="2400" dirty="0">
                <a:latin typeface="Myriad Pro"/>
                <a:cs typeface="Myriad Pro"/>
              </a:rPr>
              <a:t> destinations</a:t>
            </a:r>
          </a:p>
          <a:p>
            <a:pPr marL="285750" indent="-285750">
              <a:buClr>
                <a:srgbClr val="004379"/>
              </a:buClr>
              <a:buFont typeface="Arial"/>
              <a:buChar char="•"/>
            </a:pPr>
            <a:endParaRPr lang="fr-FR" sz="2400" dirty="0">
              <a:latin typeface="Myriad Pro"/>
              <a:cs typeface="Myriad Pro"/>
            </a:endParaRPr>
          </a:p>
          <a:p>
            <a:pPr marL="285750" indent="-285750">
              <a:buClr>
                <a:srgbClr val="004379"/>
              </a:buClr>
              <a:buFont typeface="Arial"/>
              <a:buChar char="•"/>
            </a:pPr>
            <a:r>
              <a:rPr lang="fr-FR" sz="2400" dirty="0" err="1">
                <a:latin typeface="Myriad Pro"/>
                <a:cs typeface="Myriad Pro"/>
              </a:rPr>
              <a:t>Improve</a:t>
            </a:r>
            <a:r>
              <a:rPr lang="fr-FR" sz="2400" dirty="0">
                <a:latin typeface="Myriad Pro"/>
                <a:cs typeface="Myriad Pro"/>
              </a:rPr>
              <a:t> </a:t>
            </a:r>
            <a:r>
              <a:rPr lang="fr-FR" sz="2400" dirty="0" err="1">
                <a:latin typeface="Myriad Pro"/>
                <a:cs typeface="Myriad Pro"/>
              </a:rPr>
              <a:t>project</a:t>
            </a:r>
            <a:r>
              <a:rPr lang="fr-FR" sz="2400" dirty="0">
                <a:latin typeface="Myriad Pro"/>
                <a:cs typeface="Myriad Pro"/>
              </a:rPr>
              <a:t> performance:</a:t>
            </a:r>
          </a:p>
          <a:p>
            <a:pPr marL="742950" lvl="1" indent="-285750">
              <a:buClr>
                <a:srgbClr val="004379"/>
              </a:buClr>
              <a:buFont typeface="Arial"/>
              <a:buChar char="•"/>
            </a:pPr>
            <a:r>
              <a:rPr lang="fr-FR" sz="2400" dirty="0" err="1">
                <a:latin typeface="Myriad Pro"/>
                <a:cs typeface="Myriad Pro"/>
              </a:rPr>
              <a:t>Decrease</a:t>
            </a:r>
            <a:r>
              <a:rPr lang="fr-FR" sz="2400" dirty="0">
                <a:latin typeface="Myriad Pro"/>
                <a:cs typeface="Myriad Pro"/>
              </a:rPr>
              <a:t> entries </a:t>
            </a:r>
            <a:r>
              <a:rPr lang="fr-FR" sz="2400" dirty="0" err="1">
                <a:latin typeface="Myriad Pro"/>
                <a:cs typeface="Myriad Pro"/>
              </a:rPr>
              <a:t>from</a:t>
            </a:r>
            <a:r>
              <a:rPr lang="fr-FR" sz="2400" dirty="0">
                <a:latin typeface="Myriad Pro"/>
                <a:cs typeface="Myriad Pro"/>
              </a:rPr>
              <a:t> </a:t>
            </a:r>
            <a:r>
              <a:rPr lang="fr-FR" sz="2400" dirty="0" err="1">
                <a:latin typeface="Myriad Pro"/>
                <a:cs typeface="Myriad Pro"/>
              </a:rPr>
              <a:t>housing</a:t>
            </a:r>
            <a:r>
              <a:rPr lang="fr-FR" sz="2400" dirty="0">
                <a:latin typeface="Myriad Pro"/>
                <a:cs typeface="Myriad Pro"/>
              </a:rPr>
              <a:t> by </a:t>
            </a:r>
            <a:r>
              <a:rPr lang="fr-FR" sz="2400" dirty="0" err="1">
                <a:latin typeface="Myriad Pro"/>
                <a:cs typeface="Myriad Pro"/>
              </a:rPr>
              <a:t>half</a:t>
            </a:r>
            <a:endParaRPr lang="fr-FR" sz="2400" dirty="0">
              <a:latin typeface="Myriad Pro"/>
              <a:cs typeface="Myriad Pro"/>
            </a:endParaRPr>
          </a:p>
          <a:p>
            <a:pPr marL="742950" lvl="1" indent="-285750">
              <a:buClr>
                <a:srgbClr val="004379"/>
              </a:buClr>
              <a:buFont typeface="Arial"/>
              <a:buChar char="•"/>
            </a:pPr>
            <a:r>
              <a:rPr lang="fr-FR" sz="2400" dirty="0" err="1">
                <a:latin typeface="Myriad Pro"/>
                <a:cs typeface="Myriad Pro"/>
              </a:rPr>
              <a:t>Improve</a:t>
            </a:r>
            <a:r>
              <a:rPr lang="fr-FR" sz="2400" dirty="0">
                <a:latin typeface="Myriad Pro"/>
                <a:cs typeface="Myriad Pro"/>
              </a:rPr>
              <a:t> data </a:t>
            </a:r>
            <a:r>
              <a:rPr lang="fr-FR" sz="2400" dirty="0" err="1">
                <a:latin typeface="Myriad Pro"/>
                <a:cs typeface="Myriad Pro"/>
              </a:rPr>
              <a:t>quality</a:t>
            </a:r>
            <a:r>
              <a:rPr lang="fr-FR" sz="2400" dirty="0">
                <a:latin typeface="Myriad Pro"/>
                <a:cs typeface="Myriad Pro"/>
              </a:rPr>
              <a:t> to </a:t>
            </a:r>
            <a:r>
              <a:rPr lang="fr-FR" sz="2400" dirty="0" err="1">
                <a:latin typeface="Myriad Pro"/>
                <a:cs typeface="Myriad Pro"/>
              </a:rPr>
              <a:t>decrease</a:t>
            </a:r>
            <a:r>
              <a:rPr lang="fr-FR" sz="2400" dirty="0">
                <a:latin typeface="Myriad Pro"/>
                <a:cs typeface="Myriad Pro"/>
              </a:rPr>
              <a:t> exits to </a:t>
            </a:r>
            <a:r>
              <a:rPr lang="fr-FR" sz="2400" dirty="0" err="1">
                <a:latin typeface="Myriad Pro"/>
                <a:cs typeface="Myriad Pro"/>
              </a:rPr>
              <a:t>unknown</a:t>
            </a:r>
            <a:r>
              <a:rPr lang="fr-FR" sz="2400" dirty="0">
                <a:latin typeface="Myriad Pro"/>
                <a:cs typeface="Myriad Pro"/>
              </a:rPr>
              <a:t> destinations by </a:t>
            </a:r>
            <a:r>
              <a:rPr lang="fr-FR" sz="2400" dirty="0" err="1">
                <a:latin typeface="Myriad Pro"/>
                <a:cs typeface="Myriad Pro"/>
              </a:rPr>
              <a:t>half</a:t>
            </a:r>
            <a:endParaRPr lang="fr-FR" sz="2400" dirty="0">
              <a:latin typeface="Myriad Pro"/>
              <a:cs typeface="Myriad Pro"/>
            </a:endParaRPr>
          </a:p>
          <a:p>
            <a:pPr marL="742950" lvl="1" indent="-285750">
              <a:buClr>
                <a:srgbClr val="004379"/>
              </a:buClr>
              <a:buFont typeface="Arial"/>
              <a:buChar char="•"/>
            </a:pPr>
            <a:r>
              <a:rPr lang="fr-FR" sz="2400" dirty="0" err="1">
                <a:latin typeface="Myriad Pro"/>
                <a:cs typeface="Myriad Pro"/>
              </a:rPr>
              <a:t>Decrease</a:t>
            </a:r>
            <a:r>
              <a:rPr lang="fr-FR" sz="2400" dirty="0">
                <a:latin typeface="Myriad Pro"/>
                <a:cs typeface="Myriad Pro"/>
              </a:rPr>
              <a:t> ES </a:t>
            </a:r>
            <a:r>
              <a:rPr lang="fr-FR" sz="2400" dirty="0" err="1">
                <a:latin typeface="Myriad Pro"/>
                <a:cs typeface="Myriad Pro"/>
              </a:rPr>
              <a:t>length</a:t>
            </a:r>
            <a:r>
              <a:rPr lang="fr-FR" sz="2400" dirty="0">
                <a:latin typeface="Myriad Pro"/>
                <a:cs typeface="Myriad Pro"/>
              </a:rPr>
              <a:t> of </a:t>
            </a:r>
            <a:r>
              <a:rPr lang="fr-FR" sz="2400" dirty="0" err="1">
                <a:latin typeface="Myriad Pro"/>
                <a:cs typeface="Myriad Pro"/>
              </a:rPr>
              <a:t>stay</a:t>
            </a:r>
            <a:endParaRPr lang="fr-FR" sz="2400" dirty="0">
              <a:latin typeface="Myriad Pro"/>
              <a:cs typeface="Myriad Pro"/>
            </a:endParaRPr>
          </a:p>
          <a:p>
            <a:pPr marL="285750" indent="-285750">
              <a:buClr>
                <a:srgbClr val="004379"/>
              </a:buClr>
              <a:buFont typeface="Arial"/>
              <a:buChar char="•"/>
            </a:pPr>
            <a:endParaRPr lang="fr-FR" sz="2000" dirty="0">
              <a:latin typeface="Myriad Pro"/>
              <a:cs typeface="Myriad Pro"/>
            </a:endParaRPr>
          </a:p>
          <a:p>
            <a:endParaRPr lang="en-US" dirty="0">
              <a:latin typeface="Myriad Pro"/>
              <a:cs typeface="Myriad Pro"/>
            </a:endParaRPr>
          </a:p>
        </p:txBody>
      </p:sp>
      <p:sp>
        <p:nvSpPr>
          <p:cNvPr id="5" name="TextBox 4">
            <a:extLst>
              <a:ext uri="{FF2B5EF4-FFF2-40B4-BE49-F238E27FC236}">
                <a16:creationId xmlns:a16="http://schemas.microsoft.com/office/drawing/2014/main" id="{1FCEBCFB-6568-43C1-9EA2-1392791FB826}"/>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1858898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047" cy="1415772"/>
          </a:xfrm>
          <a:prstGeom prst="rect">
            <a:avLst/>
          </a:prstGeom>
          <a:noFill/>
        </p:spPr>
        <p:txBody>
          <a:bodyPr wrap="square" rtlCol="0">
            <a:spAutoFit/>
          </a:bodyPr>
          <a:lstStyle/>
          <a:p>
            <a:r>
              <a:rPr lang="en-US" sz="3200" b="1" dirty="0">
                <a:solidFill>
                  <a:srgbClr val="004379"/>
                </a:solidFill>
                <a:latin typeface="Myriad Pro"/>
                <a:cs typeface="Myriad Pro"/>
              </a:rPr>
              <a:t>Outcomes – </a:t>
            </a:r>
            <a:r>
              <a:rPr lang="en-US" sz="3200" b="1">
                <a:solidFill>
                  <a:srgbClr val="004379"/>
                </a:solidFill>
                <a:latin typeface="Myriad Pro"/>
                <a:cs typeface="Myriad Pro"/>
              </a:rPr>
              <a:t>Improve Performance</a:t>
            </a:r>
            <a:endParaRPr lang="en-US" sz="3200" b="1" dirty="0">
              <a:solidFill>
                <a:srgbClr val="004379"/>
              </a:solidFill>
              <a:latin typeface="Myriad Pro"/>
              <a:cs typeface="Myriad Pro"/>
            </a:endParaRPr>
          </a:p>
          <a:p>
            <a:endParaRPr lang="en-US" dirty="0">
              <a:latin typeface="Myriad Pro"/>
              <a:cs typeface="Myriad Pro"/>
            </a:endParaRPr>
          </a:p>
          <a:p>
            <a:endParaRPr lang="en-US" dirty="0">
              <a:latin typeface="Myriad Pro"/>
              <a:cs typeface="Myriad Pro"/>
            </a:endParaRPr>
          </a:p>
          <a:p>
            <a:endParaRPr lang="en-US" dirty="0">
              <a:latin typeface="Myriad Pro"/>
              <a:cs typeface="Myriad Pro"/>
            </a:endParaRPr>
          </a:p>
        </p:txBody>
      </p:sp>
      <p:grpSp>
        <p:nvGrpSpPr>
          <p:cNvPr id="6" name="Group 5">
            <a:extLst>
              <a:ext uri="{FF2B5EF4-FFF2-40B4-BE49-F238E27FC236}">
                <a16:creationId xmlns:a16="http://schemas.microsoft.com/office/drawing/2014/main" id="{5FE88CF3-34E9-4080-B9B6-94D242F9277D}"/>
              </a:ext>
            </a:extLst>
          </p:cNvPr>
          <p:cNvGrpSpPr/>
          <p:nvPr/>
        </p:nvGrpSpPr>
        <p:grpSpPr>
          <a:xfrm>
            <a:off x="6828590" y="2791223"/>
            <a:ext cx="1538796" cy="954059"/>
            <a:chOff x="6828590" y="2791223"/>
            <a:chExt cx="1538796" cy="954059"/>
          </a:xfrm>
        </p:grpSpPr>
        <p:sp>
          <p:nvSpPr>
            <p:cNvPr id="7" name="Rectangle 6">
              <a:extLst>
                <a:ext uri="{FF2B5EF4-FFF2-40B4-BE49-F238E27FC236}">
                  <a16:creationId xmlns:a16="http://schemas.microsoft.com/office/drawing/2014/main" id="{BD106EAB-B7AB-4CE8-A3F1-15DDD4DFD2FC}"/>
                </a:ext>
              </a:extLst>
            </p:cNvPr>
            <p:cNvSpPr/>
            <p:nvPr/>
          </p:nvSpPr>
          <p:spPr>
            <a:xfrm>
              <a:off x="7027101" y="3006247"/>
              <a:ext cx="150313" cy="137786"/>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B2B82C-0638-46C4-AE6A-3792854D36A6}"/>
                </a:ext>
              </a:extLst>
            </p:cNvPr>
            <p:cNvSpPr/>
            <p:nvPr/>
          </p:nvSpPr>
          <p:spPr>
            <a:xfrm>
              <a:off x="7027101" y="3371589"/>
              <a:ext cx="150313" cy="137786"/>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B856CF-BA30-4595-AF80-DB2309DC834D}"/>
                </a:ext>
              </a:extLst>
            </p:cNvPr>
            <p:cNvSpPr txBox="1"/>
            <p:nvPr/>
          </p:nvSpPr>
          <p:spPr>
            <a:xfrm>
              <a:off x="7339947" y="2890474"/>
              <a:ext cx="828497" cy="369332"/>
            </a:xfrm>
            <a:prstGeom prst="rect">
              <a:avLst/>
            </a:prstGeom>
            <a:noFill/>
          </p:spPr>
          <p:txBody>
            <a:bodyPr wrap="none" rtlCol="0">
              <a:spAutoFit/>
            </a:bodyPr>
            <a:lstStyle/>
            <a:p>
              <a:r>
                <a:rPr lang="en-US" dirty="0">
                  <a:latin typeface="Myriad Pro"/>
                </a:rPr>
                <a:t>Family</a:t>
              </a:r>
            </a:p>
          </p:txBody>
        </p:sp>
        <p:sp>
          <p:nvSpPr>
            <p:cNvPr id="10" name="TextBox 9">
              <a:extLst>
                <a:ext uri="{FF2B5EF4-FFF2-40B4-BE49-F238E27FC236}">
                  <a16:creationId xmlns:a16="http://schemas.microsoft.com/office/drawing/2014/main" id="{D948E51E-F37D-4963-849C-1817D123A290}"/>
                </a:ext>
              </a:extLst>
            </p:cNvPr>
            <p:cNvSpPr txBox="1"/>
            <p:nvPr/>
          </p:nvSpPr>
          <p:spPr>
            <a:xfrm>
              <a:off x="7342153" y="3244334"/>
              <a:ext cx="734496" cy="369332"/>
            </a:xfrm>
            <a:prstGeom prst="rect">
              <a:avLst/>
            </a:prstGeom>
            <a:noFill/>
          </p:spPr>
          <p:txBody>
            <a:bodyPr wrap="none" rtlCol="0">
              <a:spAutoFit/>
            </a:bodyPr>
            <a:lstStyle/>
            <a:p>
              <a:r>
                <a:rPr lang="en-US" dirty="0">
                  <a:latin typeface="Myriad Pro"/>
                </a:rPr>
                <a:t>Adult</a:t>
              </a:r>
            </a:p>
          </p:txBody>
        </p:sp>
        <p:sp>
          <p:nvSpPr>
            <p:cNvPr id="11" name="Rectangle 10">
              <a:extLst>
                <a:ext uri="{FF2B5EF4-FFF2-40B4-BE49-F238E27FC236}">
                  <a16:creationId xmlns:a16="http://schemas.microsoft.com/office/drawing/2014/main" id="{03C7D0A1-F530-42DA-8DAB-44AE4B93B7E5}"/>
                </a:ext>
              </a:extLst>
            </p:cNvPr>
            <p:cNvSpPr/>
            <p:nvPr/>
          </p:nvSpPr>
          <p:spPr>
            <a:xfrm>
              <a:off x="6828590" y="2791223"/>
              <a:ext cx="1538796" cy="954059"/>
            </a:xfrm>
            <a:prstGeom prst="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0C43B2E7-CA21-42E2-AB30-938044893D11}"/>
              </a:ext>
            </a:extLst>
          </p:cNvPr>
          <p:cNvSpPr txBox="1"/>
          <p:nvPr/>
        </p:nvSpPr>
        <p:spPr>
          <a:xfrm>
            <a:off x="6335462" y="4624659"/>
            <a:ext cx="2531462" cy="1200329"/>
          </a:xfrm>
          <a:prstGeom prst="rect">
            <a:avLst/>
          </a:prstGeom>
          <a:noFill/>
        </p:spPr>
        <p:txBody>
          <a:bodyPr wrap="none" rtlCol="0">
            <a:spAutoFit/>
          </a:bodyPr>
          <a:lstStyle/>
          <a:p>
            <a:pPr algn="ctr"/>
            <a:r>
              <a:rPr lang="en-US" sz="7200" dirty="0"/>
              <a:t>-100%</a:t>
            </a:r>
          </a:p>
        </p:txBody>
      </p:sp>
      <p:sp>
        <p:nvSpPr>
          <p:cNvPr id="13" name="TextBox 12">
            <a:extLst>
              <a:ext uri="{FF2B5EF4-FFF2-40B4-BE49-F238E27FC236}">
                <a16:creationId xmlns:a16="http://schemas.microsoft.com/office/drawing/2014/main" id="{E3CD4F10-738A-41D2-A700-643544156CF9}"/>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graphicFrame>
        <p:nvGraphicFramePr>
          <p:cNvPr id="14" name="Chart 13">
            <a:extLst>
              <a:ext uri="{FF2B5EF4-FFF2-40B4-BE49-F238E27FC236}">
                <a16:creationId xmlns:a16="http://schemas.microsoft.com/office/drawing/2014/main" id="{BD8616EC-3B9B-4A7E-8678-10F21A701946}"/>
              </a:ext>
            </a:extLst>
          </p:cNvPr>
          <p:cNvGraphicFramePr>
            <a:graphicFrameLocks/>
          </p:cNvGraphicFramePr>
          <p:nvPr>
            <p:extLst>
              <p:ext uri="{D42A27DB-BD31-4B8C-83A1-F6EECF244321}">
                <p14:modId xmlns:p14="http://schemas.microsoft.com/office/powerpoint/2010/main" val="3850247373"/>
              </p:ext>
            </p:extLst>
          </p:nvPr>
        </p:nvGraphicFramePr>
        <p:xfrm>
          <a:off x="365760" y="2788920"/>
          <a:ext cx="6086475" cy="355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5704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047" cy="2646878"/>
          </a:xfrm>
          <a:prstGeom prst="rect">
            <a:avLst/>
          </a:prstGeom>
          <a:noFill/>
        </p:spPr>
        <p:txBody>
          <a:bodyPr wrap="square" rtlCol="0">
            <a:spAutoFit/>
          </a:bodyPr>
          <a:lstStyle/>
          <a:p>
            <a:r>
              <a:rPr lang="en-US" sz="3200" b="1" dirty="0">
                <a:solidFill>
                  <a:srgbClr val="004379"/>
                </a:solidFill>
                <a:latin typeface="Myriad Pro"/>
                <a:cs typeface="Myriad Pro"/>
              </a:rPr>
              <a:t>What’s next?</a:t>
            </a:r>
          </a:p>
          <a:p>
            <a:pPr marL="285750" indent="-285750">
              <a:buClr>
                <a:srgbClr val="004379"/>
              </a:buClr>
              <a:buFont typeface="Arial"/>
              <a:buChar char="•"/>
            </a:pPr>
            <a:endParaRPr lang="fr-FR" sz="1600" dirty="0">
              <a:latin typeface="Myriad Pro"/>
              <a:cs typeface="Myriad Pro"/>
            </a:endParaRPr>
          </a:p>
          <a:p>
            <a:pPr marL="285750" indent="-285750">
              <a:buClr>
                <a:srgbClr val="004379"/>
              </a:buClr>
              <a:buFont typeface="Arial"/>
              <a:buChar char="•"/>
            </a:pPr>
            <a:r>
              <a:rPr lang="fr-FR" sz="2200" dirty="0" err="1">
                <a:latin typeface="Myriad Pro"/>
                <a:cs typeface="Myriad Pro"/>
              </a:rPr>
              <a:t>Review</a:t>
            </a:r>
            <a:r>
              <a:rPr lang="fr-FR" sz="2200" dirty="0">
                <a:latin typeface="Myriad Pro"/>
                <a:cs typeface="Myriad Pro"/>
              </a:rPr>
              <a:t> of how changes affect population</a:t>
            </a:r>
          </a:p>
          <a:p>
            <a:pPr marL="285750" indent="-285750">
              <a:buClr>
                <a:srgbClr val="004379"/>
              </a:buClr>
              <a:buFont typeface="Arial"/>
              <a:buChar char="•"/>
            </a:pPr>
            <a:endParaRPr lang="fr-FR" sz="2200" dirty="0">
              <a:latin typeface="Myriad Pro"/>
              <a:cs typeface="Myriad Pro"/>
            </a:endParaRPr>
          </a:p>
          <a:p>
            <a:pPr marL="285750" indent="-285750">
              <a:buClr>
                <a:srgbClr val="004379"/>
              </a:buClr>
              <a:buFont typeface="Arial"/>
              <a:buChar char="•"/>
            </a:pPr>
            <a:r>
              <a:rPr lang="fr-FR" sz="2200" dirty="0" err="1">
                <a:latin typeface="Myriad Pro"/>
                <a:cs typeface="Myriad Pro"/>
              </a:rPr>
              <a:t>Recommendations</a:t>
            </a:r>
            <a:r>
              <a:rPr lang="fr-FR" sz="2200" dirty="0">
                <a:latin typeface="Myriad Pro"/>
                <a:cs typeface="Myriad Pro"/>
              </a:rPr>
              <a:t> for right </a:t>
            </a:r>
            <a:r>
              <a:rPr lang="fr-FR" sz="2200" dirty="0" err="1">
                <a:latin typeface="Myriad Pro"/>
                <a:cs typeface="Myriad Pro"/>
              </a:rPr>
              <a:t>sizing</a:t>
            </a:r>
            <a:r>
              <a:rPr lang="fr-FR" sz="2200" dirty="0">
                <a:latin typeface="Myriad Pro"/>
                <a:cs typeface="Myriad Pro"/>
              </a:rPr>
              <a:t> system</a:t>
            </a:r>
          </a:p>
          <a:p>
            <a:pPr marL="285750" indent="-285750">
              <a:buClr>
                <a:srgbClr val="004379"/>
              </a:buClr>
              <a:buFont typeface="Arial"/>
              <a:buChar char="•"/>
            </a:pPr>
            <a:endParaRPr lang="fr-FR" sz="1600" dirty="0">
              <a:latin typeface="Myriad Pro"/>
              <a:cs typeface="Myriad Pro"/>
            </a:endParaRPr>
          </a:p>
          <a:p>
            <a:endParaRPr lang="en-US" dirty="0">
              <a:latin typeface="Myriad Pro"/>
              <a:cs typeface="Myriad Pro"/>
            </a:endParaRPr>
          </a:p>
          <a:p>
            <a:endParaRPr lang="en-US" dirty="0">
              <a:latin typeface="Myriad Pro"/>
              <a:cs typeface="Myriad Pro"/>
            </a:endParaRPr>
          </a:p>
        </p:txBody>
      </p:sp>
      <p:sp>
        <p:nvSpPr>
          <p:cNvPr id="5" name="TextBox 4">
            <a:extLst>
              <a:ext uri="{FF2B5EF4-FFF2-40B4-BE49-F238E27FC236}">
                <a16:creationId xmlns:a16="http://schemas.microsoft.com/office/drawing/2014/main" id="{390F49A3-BF8A-4F12-A7E0-A86F93C85857}"/>
              </a:ext>
            </a:extLst>
          </p:cNvPr>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95454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047" cy="3908762"/>
          </a:xfrm>
          <a:prstGeom prst="rect">
            <a:avLst/>
          </a:prstGeom>
          <a:noFill/>
        </p:spPr>
        <p:txBody>
          <a:bodyPr wrap="square" rtlCol="0">
            <a:spAutoFit/>
          </a:bodyPr>
          <a:lstStyle/>
          <a:p>
            <a:r>
              <a:rPr lang="en-US" sz="3200" b="1" dirty="0">
                <a:solidFill>
                  <a:srgbClr val="004379"/>
                </a:solidFill>
                <a:latin typeface="Myriad Pro"/>
                <a:cs typeface="Myriad Pro"/>
              </a:rPr>
              <a:t>Principles of a Homeless Crisis Response System</a:t>
            </a:r>
            <a:endParaRPr lang="en-US" dirty="0">
              <a:latin typeface="Myriad Pro"/>
              <a:cs typeface="Myriad Pro"/>
            </a:endParaRPr>
          </a:p>
          <a:p>
            <a:pPr>
              <a:buClr>
                <a:srgbClr val="004379"/>
              </a:buClr>
            </a:pPr>
            <a:endParaRPr lang="en-US" sz="1600" dirty="0">
              <a:latin typeface="Myriad Pro"/>
              <a:cs typeface="Myriad Pro"/>
            </a:endParaRPr>
          </a:p>
          <a:p>
            <a:pPr marL="285750" indent="-285750">
              <a:spcAft>
                <a:spcPts val="600"/>
              </a:spcAft>
              <a:buClr>
                <a:srgbClr val="004379"/>
              </a:buClr>
              <a:buFont typeface="Arial"/>
              <a:buChar char="•"/>
            </a:pPr>
            <a:r>
              <a:rPr lang="en-US" sz="2400" dirty="0">
                <a:latin typeface="Myriad Pro"/>
                <a:cs typeface="Myriad Pro"/>
              </a:rPr>
              <a:t>Housing-focused</a:t>
            </a:r>
          </a:p>
          <a:p>
            <a:pPr marL="285750" indent="-285750">
              <a:spcAft>
                <a:spcPts val="600"/>
              </a:spcAft>
              <a:buClr>
                <a:srgbClr val="004379"/>
              </a:buClr>
              <a:buFont typeface="Arial"/>
              <a:buChar char="•"/>
            </a:pPr>
            <a:r>
              <a:rPr lang="en-US" sz="2400" dirty="0">
                <a:latin typeface="Myriad Pro"/>
                <a:cs typeface="Myriad Pro"/>
              </a:rPr>
              <a:t>Person-centered</a:t>
            </a:r>
          </a:p>
          <a:p>
            <a:pPr marL="285750" indent="-285750">
              <a:spcAft>
                <a:spcPts val="600"/>
              </a:spcAft>
              <a:buClr>
                <a:srgbClr val="004379"/>
              </a:buClr>
              <a:buFont typeface="Arial"/>
              <a:buChar char="•"/>
            </a:pPr>
            <a:r>
              <a:rPr lang="en-US" sz="2400" dirty="0">
                <a:latin typeface="Myriad Pro"/>
                <a:cs typeface="Myriad Pro"/>
              </a:rPr>
              <a:t>Data-informed</a:t>
            </a:r>
          </a:p>
          <a:p>
            <a:pPr marL="285750" indent="-285750">
              <a:spcAft>
                <a:spcPts val="600"/>
              </a:spcAft>
              <a:buClr>
                <a:srgbClr val="004379"/>
              </a:buClr>
              <a:buFont typeface="Arial"/>
              <a:buChar char="•"/>
            </a:pPr>
            <a:r>
              <a:rPr lang="en-US" sz="2400" dirty="0">
                <a:latin typeface="Myriad Pro"/>
                <a:cs typeface="Myriad Pro"/>
              </a:rPr>
              <a:t>Effective use of resources</a:t>
            </a:r>
            <a:endParaRPr lang="fr-FR" sz="2400" dirty="0">
              <a:latin typeface="Myriad Pro"/>
              <a:cs typeface="Myriad Pro"/>
            </a:endParaRPr>
          </a:p>
          <a:p>
            <a:pPr marL="285750" indent="-285750">
              <a:buClr>
                <a:srgbClr val="004379"/>
              </a:buClr>
              <a:buFont typeface="Arial"/>
              <a:buChar char="•"/>
            </a:pPr>
            <a:endParaRPr lang="fr-FR" sz="1600" dirty="0">
              <a:latin typeface="Myriad Pro"/>
              <a:cs typeface="Myriad Pro"/>
            </a:endParaRPr>
          </a:p>
          <a:p>
            <a:endParaRPr lang="en-US" dirty="0">
              <a:latin typeface="Myriad Pro"/>
              <a:cs typeface="Myriad Pro"/>
            </a:endParaRPr>
          </a:p>
          <a:p>
            <a:endParaRPr lang="en-US" dirty="0">
              <a:latin typeface="Myriad Pro"/>
              <a:cs typeface="Myriad Pro"/>
            </a:endParaRPr>
          </a:p>
        </p:txBody>
      </p:sp>
      <p:sp>
        <p:nvSpPr>
          <p:cNvPr id="4" name="TextBox 3"/>
          <p:cNvSpPr txBox="1"/>
          <p:nvPr/>
        </p:nvSpPr>
        <p:spPr>
          <a:xfrm>
            <a:off x="4104168" y="853864"/>
            <a:ext cx="4858404"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2995330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047" cy="5524589"/>
          </a:xfrm>
          <a:prstGeom prst="rect">
            <a:avLst/>
          </a:prstGeom>
          <a:noFill/>
        </p:spPr>
        <p:txBody>
          <a:bodyPr wrap="square" rtlCol="0">
            <a:spAutoFit/>
          </a:bodyPr>
          <a:lstStyle/>
          <a:p>
            <a:r>
              <a:rPr lang="en-US" sz="3200" b="1" dirty="0">
                <a:solidFill>
                  <a:srgbClr val="004379"/>
                </a:solidFill>
                <a:latin typeface="Myriad Pro"/>
                <a:cs typeface="Myriad Pro"/>
              </a:rPr>
              <a:t>A System to End Homelessness</a:t>
            </a:r>
            <a:endParaRPr lang="en-US" dirty="0">
              <a:latin typeface="Myriad Pro"/>
              <a:cs typeface="Myriad Pro"/>
            </a:endParaRPr>
          </a:p>
          <a:p>
            <a:endParaRPr lang="fr-FR" sz="1600" dirty="0">
              <a:latin typeface="Myriad Pro"/>
              <a:cs typeface="Myriad Pro"/>
            </a:endParaRPr>
          </a:p>
          <a:p>
            <a:r>
              <a:rPr lang="en-US" dirty="0">
                <a:latin typeface="Myriad Pro"/>
                <a:cs typeface="Myriad Pro"/>
              </a:rPr>
              <a:t>Ending homelessness means building systems that:</a:t>
            </a:r>
            <a:br>
              <a:rPr lang="fr-FR" dirty="0">
                <a:latin typeface="Myriad Pro"/>
                <a:cs typeface="Myriad Pro"/>
              </a:rPr>
            </a:br>
            <a:endParaRPr lang="fr-FR" dirty="0">
              <a:latin typeface="Myriad Pro"/>
              <a:cs typeface="Myriad Pro"/>
            </a:endParaRPr>
          </a:p>
          <a:p>
            <a:pPr marL="285750" indent="-285750">
              <a:spcAft>
                <a:spcPts val="600"/>
              </a:spcAft>
              <a:buClr>
                <a:srgbClr val="004379"/>
              </a:buClr>
              <a:buFont typeface="Arial"/>
              <a:buChar char="•"/>
            </a:pPr>
            <a:r>
              <a:rPr lang="en-US" sz="2400" dirty="0">
                <a:latin typeface="Myriad Pro"/>
                <a:cs typeface="Myriad Pro"/>
              </a:rPr>
              <a:t>Divert people from entering homelessness</a:t>
            </a:r>
          </a:p>
          <a:p>
            <a:pPr marL="285750" indent="-285750">
              <a:spcAft>
                <a:spcPts val="600"/>
              </a:spcAft>
              <a:buClr>
                <a:srgbClr val="004379"/>
              </a:buClr>
              <a:buFont typeface="Arial"/>
              <a:buChar char="•"/>
            </a:pPr>
            <a:r>
              <a:rPr lang="en-US" sz="2400" dirty="0">
                <a:latin typeface="Myriad Pro"/>
                <a:cs typeface="Myriad Pro"/>
              </a:rPr>
              <a:t>Quickly engage and provide a suitable intervention for every household’s homelessness </a:t>
            </a:r>
          </a:p>
          <a:p>
            <a:pPr marL="285750" indent="-285750">
              <a:spcAft>
                <a:spcPts val="600"/>
              </a:spcAft>
              <a:buClr>
                <a:srgbClr val="004379"/>
              </a:buClr>
              <a:buFont typeface="Arial"/>
              <a:buChar char="•"/>
            </a:pPr>
            <a:r>
              <a:rPr lang="en-US" sz="2400" dirty="0">
                <a:latin typeface="Myriad Pro"/>
                <a:cs typeface="Myriad Pro"/>
              </a:rPr>
              <a:t>Have short lengths of stay in programs</a:t>
            </a:r>
          </a:p>
          <a:p>
            <a:pPr marL="285750" indent="-285750">
              <a:spcAft>
                <a:spcPts val="600"/>
              </a:spcAft>
              <a:buClr>
                <a:srgbClr val="004379"/>
              </a:buClr>
              <a:buFont typeface="Arial"/>
              <a:buChar char="•"/>
            </a:pPr>
            <a:r>
              <a:rPr lang="en-US" sz="2400" dirty="0">
                <a:latin typeface="Myriad Pro"/>
                <a:cs typeface="Myriad Pro"/>
              </a:rPr>
              <a:t>Have high rates of permanent housing exits</a:t>
            </a:r>
          </a:p>
          <a:p>
            <a:pPr marL="285750" indent="-285750">
              <a:spcAft>
                <a:spcPts val="600"/>
              </a:spcAft>
              <a:buClr>
                <a:srgbClr val="004379"/>
              </a:buClr>
              <a:buFont typeface="Arial"/>
              <a:buChar char="•"/>
            </a:pPr>
            <a:r>
              <a:rPr lang="en-US" sz="2400" dirty="0">
                <a:latin typeface="Myriad Pro"/>
                <a:cs typeface="Myriad Pro"/>
              </a:rPr>
              <a:t>Use data to achieve continuous improvement</a:t>
            </a:r>
          </a:p>
          <a:p>
            <a:pPr marL="285750" indent="-285750">
              <a:buClr>
                <a:srgbClr val="004379"/>
              </a:buClr>
              <a:buFont typeface="Arial"/>
              <a:buChar char="•"/>
            </a:pPr>
            <a:endParaRPr lang="fr-FR" sz="1600" dirty="0">
              <a:latin typeface="Myriad Pro"/>
              <a:cs typeface="Myriad Pro"/>
            </a:endParaRPr>
          </a:p>
          <a:p>
            <a:pPr marL="285750" indent="-285750">
              <a:buClr>
                <a:srgbClr val="004379"/>
              </a:buClr>
              <a:buFont typeface="Arial"/>
              <a:buChar char="•"/>
            </a:pPr>
            <a:endParaRPr lang="fr-FR" sz="1600" dirty="0">
              <a:latin typeface="Myriad Pro"/>
              <a:cs typeface="Myriad Pro"/>
            </a:endParaRPr>
          </a:p>
          <a:p>
            <a:pPr marL="285750" indent="-285750">
              <a:buClr>
                <a:srgbClr val="004379"/>
              </a:buClr>
              <a:buFont typeface="Arial"/>
              <a:buChar char="•"/>
            </a:pPr>
            <a:endParaRPr lang="fr-FR" sz="1600" dirty="0">
              <a:latin typeface="Myriad Pro"/>
              <a:cs typeface="Myriad Pro"/>
            </a:endParaRPr>
          </a:p>
          <a:p>
            <a:pPr marL="285750" indent="-285750">
              <a:buClr>
                <a:srgbClr val="004379"/>
              </a:buClr>
              <a:buFont typeface="Arial"/>
              <a:buChar char="•"/>
            </a:pPr>
            <a:endParaRPr lang="fr-FR" sz="1600" dirty="0">
              <a:latin typeface="Myriad Pro"/>
              <a:cs typeface="Myriad Pro"/>
            </a:endParaRPr>
          </a:p>
          <a:p>
            <a:endParaRPr lang="en-US" dirty="0">
              <a:latin typeface="Myriad Pro"/>
              <a:cs typeface="Myriad Pro"/>
            </a:endParaRPr>
          </a:p>
          <a:p>
            <a:endParaRPr lang="en-US" dirty="0">
              <a:latin typeface="Myriad Pro"/>
              <a:cs typeface="Myriad Pro"/>
            </a:endParaRPr>
          </a:p>
        </p:txBody>
      </p:sp>
      <p:sp>
        <p:nvSpPr>
          <p:cNvPr id="4" name="TextBox 3"/>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409222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047" cy="1877437"/>
          </a:xfrm>
          <a:prstGeom prst="rect">
            <a:avLst/>
          </a:prstGeom>
          <a:noFill/>
        </p:spPr>
        <p:txBody>
          <a:bodyPr wrap="square" rtlCol="0">
            <a:spAutoFit/>
          </a:bodyPr>
          <a:lstStyle/>
          <a:p>
            <a:r>
              <a:rPr lang="en-US" sz="3200" b="1" dirty="0">
                <a:solidFill>
                  <a:srgbClr val="004379"/>
                </a:solidFill>
                <a:latin typeface="Myriad Pro"/>
                <a:cs typeface="Myriad Pro"/>
              </a:rPr>
              <a:t>Homeless Crisis Response System</a:t>
            </a:r>
            <a:endParaRPr lang="fr-FR" sz="1600" dirty="0">
              <a:latin typeface="Myriad Pro"/>
              <a:cs typeface="Myriad Pro"/>
            </a:endParaRPr>
          </a:p>
          <a:p>
            <a:pPr marL="285750" indent="-285750">
              <a:buClr>
                <a:srgbClr val="004379"/>
              </a:buClr>
              <a:buFont typeface="Arial"/>
              <a:buChar char="•"/>
            </a:pPr>
            <a:endParaRPr lang="fr-FR" sz="1600" dirty="0">
              <a:latin typeface="Myriad Pro"/>
              <a:cs typeface="Myriad Pro"/>
            </a:endParaRPr>
          </a:p>
          <a:p>
            <a:pPr>
              <a:buClr>
                <a:srgbClr val="004379"/>
              </a:buClr>
            </a:pPr>
            <a:endParaRPr lang="fr-FR" sz="1600" dirty="0">
              <a:latin typeface="Myriad Pro"/>
              <a:cs typeface="Myriad Pro"/>
            </a:endParaRPr>
          </a:p>
          <a:p>
            <a:pPr>
              <a:buClr>
                <a:srgbClr val="004379"/>
              </a:buClr>
            </a:pPr>
            <a:endParaRPr lang="fr-FR" sz="1600" dirty="0">
              <a:latin typeface="Myriad Pro"/>
              <a:cs typeface="Myriad Pro"/>
            </a:endParaRPr>
          </a:p>
          <a:p>
            <a:endParaRPr lang="en-US" dirty="0">
              <a:latin typeface="Myriad Pro"/>
              <a:cs typeface="Myriad Pro"/>
            </a:endParaRPr>
          </a:p>
          <a:p>
            <a:endParaRPr lang="en-US" dirty="0">
              <a:latin typeface="Myriad Pro"/>
              <a:cs typeface="Myriad Pro"/>
            </a:endParaRPr>
          </a:p>
        </p:txBody>
      </p:sp>
      <p:sp>
        <p:nvSpPr>
          <p:cNvPr id="4" name="TextBox 3"/>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pic>
        <p:nvPicPr>
          <p:cNvPr id="5" name="Content Placeholder 3">
            <a:extLst>
              <a:ext uri="{FF2B5EF4-FFF2-40B4-BE49-F238E27FC236}">
                <a16:creationId xmlns:a16="http://schemas.microsoft.com/office/drawing/2014/main" id="{60856141-6E4E-4C4A-B8B1-B950A95E6BBA}"/>
              </a:ext>
            </a:extLst>
          </p:cNvPr>
          <p:cNvPicPr>
            <a:picLocks noChangeAspect="1"/>
          </p:cNvPicPr>
          <p:nvPr/>
        </p:nvPicPr>
        <p:blipFill>
          <a:blip r:embed="rId4"/>
          <a:stretch>
            <a:fillRect/>
          </a:stretch>
        </p:blipFill>
        <p:spPr>
          <a:xfrm>
            <a:off x="2063748" y="2488834"/>
            <a:ext cx="5016504" cy="3876389"/>
          </a:xfrm>
          <a:prstGeom prst="rect">
            <a:avLst/>
          </a:prstGeom>
        </p:spPr>
      </p:pic>
    </p:spTree>
    <p:extLst>
      <p:ext uri="{BB962C8B-B14F-4D97-AF65-F5344CB8AC3E}">
        <p14:creationId xmlns:p14="http://schemas.microsoft.com/office/powerpoint/2010/main" val="4180489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047" cy="2123658"/>
          </a:xfrm>
          <a:prstGeom prst="rect">
            <a:avLst/>
          </a:prstGeom>
          <a:noFill/>
        </p:spPr>
        <p:txBody>
          <a:bodyPr wrap="square" rtlCol="0">
            <a:spAutoFit/>
          </a:bodyPr>
          <a:lstStyle/>
          <a:p>
            <a:r>
              <a:rPr lang="en-US" sz="3200" b="1" dirty="0">
                <a:solidFill>
                  <a:srgbClr val="004379"/>
                </a:solidFill>
                <a:latin typeface="Myriad Pro"/>
                <a:cs typeface="Myriad Pro"/>
              </a:rPr>
              <a:t>Performance Measurement</a:t>
            </a:r>
            <a:endParaRPr lang="fr-FR" sz="1600" dirty="0">
              <a:latin typeface="Myriad Pro"/>
              <a:cs typeface="Myriad Pro"/>
            </a:endParaRPr>
          </a:p>
          <a:p>
            <a:pPr>
              <a:buClr>
                <a:srgbClr val="004379"/>
              </a:buClr>
            </a:pPr>
            <a:endParaRPr lang="fr-FR" sz="1600" dirty="0">
              <a:latin typeface="Myriad Pro"/>
              <a:cs typeface="Myriad Pro"/>
            </a:endParaRPr>
          </a:p>
          <a:p>
            <a:pPr marL="285750" indent="-285750">
              <a:buClr>
                <a:srgbClr val="004379"/>
              </a:buClr>
              <a:buFont typeface="Arial"/>
              <a:buChar char="•"/>
            </a:pPr>
            <a:endParaRPr lang="fr-FR" sz="1600" dirty="0">
              <a:latin typeface="Myriad Pro"/>
              <a:cs typeface="Myriad Pro"/>
            </a:endParaRPr>
          </a:p>
          <a:p>
            <a:pPr marL="285750" indent="-285750">
              <a:buClr>
                <a:srgbClr val="004379"/>
              </a:buClr>
              <a:buFont typeface="Arial"/>
              <a:buChar char="•"/>
            </a:pPr>
            <a:endParaRPr lang="fr-FR" sz="1600" dirty="0">
              <a:latin typeface="Myriad Pro"/>
              <a:cs typeface="Myriad Pro"/>
            </a:endParaRPr>
          </a:p>
          <a:p>
            <a:pPr marL="285750" indent="-285750">
              <a:buClr>
                <a:srgbClr val="004379"/>
              </a:buClr>
              <a:buFont typeface="Arial"/>
              <a:buChar char="•"/>
            </a:pPr>
            <a:endParaRPr lang="fr-FR" sz="1600" dirty="0">
              <a:latin typeface="Myriad Pro"/>
              <a:cs typeface="Myriad Pro"/>
            </a:endParaRPr>
          </a:p>
          <a:p>
            <a:endParaRPr lang="en-US" dirty="0">
              <a:latin typeface="Myriad Pro"/>
              <a:cs typeface="Myriad Pro"/>
            </a:endParaRPr>
          </a:p>
          <a:p>
            <a:endParaRPr lang="en-US" dirty="0">
              <a:latin typeface="Myriad Pro"/>
              <a:cs typeface="Myriad Pro"/>
            </a:endParaRPr>
          </a:p>
        </p:txBody>
      </p:sp>
      <p:sp>
        <p:nvSpPr>
          <p:cNvPr id="4" name="TextBox 3"/>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3833432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047" cy="5539978"/>
          </a:xfrm>
          <a:prstGeom prst="rect">
            <a:avLst/>
          </a:prstGeom>
          <a:noFill/>
        </p:spPr>
        <p:txBody>
          <a:bodyPr wrap="square" rtlCol="0">
            <a:spAutoFit/>
          </a:bodyPr>
          <a:lstStyle/>
          <a:p>
            <a:r>
              <a:rPr lang="en-US" sz="3200" b="1" dirty="0">
                <a:solidFill>
                  <a:srgbClr val="004379"/>
                </a:solidFill>
                <a:latin typeface="Myriad Pro"/>
                <a:cs typeface="Myriad Pro"/>
              </a:rPr>
              <a:t>Performance Data</a:t>
            </a:r>
          </a:p>
          <a:p>
            <a:endParaRPr lang="fr-FR" sz="1600" dirty="0">
              <a:latin typeface="Myriad Pro"/>
              <a:cs typeface="Myriad Pro"/>
            </a:endParaRPr>
          </a:p>
          <a:p>
            <a:r>
              <a:rPr lang="en-US" dirty="0">
                <a:latin typeface="Myriad Pro"/>
                <a:cs typeface="Myriad Pro"/>
              </a:rPr>
              <a:t>Analysis of performance data tells us:</a:t>
            </a:r>
            <a:br>
              <a:rPr lang="fr-FR" sz="1600" dirty="0">
                <a:latin typeface="Myriad Pro"/>
                <a:cs typeface="Myriad Pro"/>
              </a:rPr>
            </a:br>
            <a:endParaRPr lang="fr-FR" sz="1600" dirty="0">
              <a:latin typeface="Myriad Pro"/>
              <a:cs typeface="Myriad Pro"/>
            </a:endParaRPr>
          </a:p>
          <a:p>
            <a:pPr marL="285750" indent="-285750">
              <a:spcAft>
                <a:spcPts val="600"/>
              </a:spcAft>
              <a:buClr>
                <a:srgbClr val="004379"/>
              </a:buClr>
              <a:buFont typeface="Arial"/>
              <a:buChar char="•"/>
            </a:pPr>
            <a:r>
              <a:rPr lang="en-US" sz="2400" dirty="0">
                <a:latin typeface="Myriad Pro"/>
                <a:cs typeface="Myriad Pro"/>
              </a:rPr>
              <a:t>Extent to which homelessness is rare, brief and non-recurring</a:t>
            </a:r>
          </a:p>
          <a:p>
            <a:pPr marL="285750" indent="-285750">
              <a:spcAft>
                <a:spcPts val="600"/>
              </a:spcAft>
              <a:buClr>
                <a:srgbClr val="004379"/>
              </a:buClr>
              <a:buFont typeface="Arial"/>
              <a:buChar char="•"/>
            </a:pPr>
            <a:r>
              <a:rPr lang="en-US" sz="2400" dirty="0">
                <a:latin typeface="Myriad Pro"/>
                <a:cs typeface="Myriad Pro"/>
              </a:rPr>
              <a:t>Where to target efforts to become more effective</a:t>
            </a:r>
          </a:p>
          <a:p>
            <a:pPr marL="285750" indent="-285750">
              <a:spcAft>
                <a:spcPts val="600"/>
              </a:spcAft>
              <a:buClr>
                <a:srgbClr val="004379"/>
              </a:buClr>
              <a:buFont typeface="Arial"/>
              <a:buChar char="•"/>
            </a:pPr>
            <a:r>
              <a:rPr lang="en-US" sz="2400" dirty="0">
                <a:latin typeface="Myriad Pro"/>
                <a:cs typeface="Myriad Pro"/>
              </a:rPr>
              <a:t>How to prioritize system and program resources</a:t>
            </a:r>
          </a:p>
          <a:p>
            <a:pPr marL="285750" indent="-285750">
              <a:spcAft>
                <a:spcPts val="600"/>
              </a:spcAft>
              <a:buClr>
                <a:srgbClr val="004379"/>
              </a:buClr>
              <a:buFont typeface="Arial"/>
              <a:buChar char="•"/>
            </a:pPr>
            <a:r>
              <a:rPr lang="en-US" sz="2400" dirty="0">
                <a:latin typeface="Myriad Pro"/>
                <a:cs typeface="Myriad Pro"/>
              </a:rPr>
              <a:t>How to achieve continuous improvement</a:t>
            </a:r>
          </a:p>
          <a:p>
            <a:pPr marL="285750" indent="-285750">
              <a:buClr>
                <a:srgbClr val="004379"/>
              </a:buClr>
              <a:buFont typeface="Arial"/>
              <a:buChar char="•"/>
            </a:pPr>
            <a:endParaRPr lang="en-US" sz="1600" dirty="0">
              <a:latin typeface="Myriad Pro"/>
              <a:cs typeface="Myriad Pro"/>
            </a:endParaRPr>
          </a:p>
          <a:p>
            <a:pPr marL="285750" indent="-285750">
              <a:buClr>
                <a:srgbClr val="004379"/>
              </a:buClr>
              <a:buFont typeface="Arial"/>
              <a:buChar char="•"/>
            </a:pPr>
            <a:endParaRPr lang="en-US" sz="1600" dirty="0">
              <a:latin typeface="Myriad Pro"/>
              <a:cs typeface="Myriad Pro"/>
            </a:endParaRPr>
          </a:p>
          <a:p>
            <a:pPr marL="285750" indent="-285750">
              <a:buClr>
                <a:srgbClr val="004379"/>
              </a:buClr>
              <a:buFont typeface="Arial"/>
              <a:buChar char="•"/>
            </a:pPr>
            <a:endParaRPr lang="fr-FR" sz="1600" dirty="0">
              <a:latin typeface="Myriad Pro"/>
              <a:cs typeface="Myriad Pro"/>
            </a:endParaRPr>
          </a:p>
          <a:p>
            <a:pPr marL="285750" indent="-285750">
              <a:buClr>
                <a:srgbClr val="004379"/>
              </a:buClr>
              <a:buFont typeface="Arial"/>
              <a:buChar char="•"/>
            </a:pPr>
            <a:endParaRPr lang="fr-FR" sz="1600" dirty="0">
              <a:latin typeface="Myriad Pro"/>
              <a:cs typeface="Myriad Pro"/>
            </a:endParaRPr>
          </a:p>
          <a:p>
            <a:pPr marL="285750" indent="-285750">
              <a:buClr>
                <a:srgbClr val="004379"/>
              </a:buClr>
              <a:buFont typeface="Arial"/>
              <a:buChar char="•"/>
            </a:pPr>
            <a:endParaRPr lang="fr-FR" sz="1600" dirty="0">
              <a:latin typeface="Myriad Pro"/>
              <a:cs typeface="Myriad Pro"/>
            </a:endParaRPr>
          </a:p>
          <a:p>
            <a:pPr marL="285750" indent="-285750">
              <a:buClr>
                <a:srgbClr val="004379"/>
              </a:buClr>
              <a:buFont typeface="Arial"/>
              <a:buChar char="•"/>
            </a:pPr>
            <a:endParaRPr lang="fr-FR" sz="1600" dirty="0">
              <a:latin typeface="Myriad Pro"/>
              <a:cs typeface="Myriad Pro"/>
            </a:endParaRPr>
          </a:p>
          <a:p>
            <a:endParaRPr lang="en-US" dirty="0">
              <a:latin typeface="Myriad Pro"/>
              <a:cs typeface="Myriad Pro"/>
            </a:endParaRPr>
          </a:p>
          <a:p>
            <a:endParaRPr lang="en-US" dirty="0">
              <a:latin typeface="Myriad Pro"/>
              <a:cs typeface="Myriad Pro"/>
            </a:endParaRPr>
          </a:p>
        </p:txBody>
      </p:sp>
      <p:sp>
        <p:nvSpPr>
          <p:cNvPr id="4" name="TextBox 3"/>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2609491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330917"/>
            <a:ext cx="7280047" cy="6509474"/>
          </a:xfrm>
          <a:prstGeom prst="rect">
            <a:avLst/>
          </a:prstGeom>
          <a:noFill/>
        </p:spPr>
        <p:txBody>
          <a:bodyPr wrap="square" rtlCol="0">
            <a:spAutoFit/>
          </a:bodyPr>
          <a:lstStyle/>
          <a:p>
            <a:r>
              <a:rPr lang="en-US" sz="3200" b="1" dirty="0">
                <a:solidFill>
                  <a:srgbClr val="004379"/>
                </a:solidFill>
                <a:latin typeface="Myriad Pro"/>
                <a:cs typeface="Myriad Pro"/>
              </a:rPr>
              <a:t>Purpose of SWAP</a:t>
            </a:r>
          </a:p>
          <a:p>
            <a:endParaRPr lang="fr-FR" sz="1600" dirty="0">
              <a:latin typeface="Myriad Pro"/>
              <a:cs typeface="Myriad Pro"/>
            </a:endParaRPr>
          </a:p>
          <a:p>
            <a:r>
              <a:rPr lang="en-US" dirty="0">
                <a:latin typeface="Myriad Pro"/>
                <a:cs typeface="Myriad Pro"/>
              </a:rPr>
              <a:t>Can answer these questions (and more!):</a:t>
            </a:r>
            <a:br>
              <a:rPr lang="fr-FR" dirty="0">
                <a:latin typeface="Myriad Pro"/>
                <a:cs typeface="Myriad Pro"/>
              </a:rPr>
            </a:br>
            <a:endParaRPr lang="fr-FR" dirty="0">
              <a:latin typeface="Myriad Pro"/>
              <a:cs typeface="Myriad Pro"/>
            </a:endParaRPr>
          </a:p>
          <a:p>
            <a:pPr marL="285750" indent="-285750">
              <a:spcAft>
                <a:spcPts val="600"/>
              </a:spcAft>
              <a:buClr>
                <a:srgbClr val="004379"/>
              </a:buClr>
              <a:buFont typeface="Arial"/>
              <a:buChar char="•"/>
            </a:pPr>
            <a:r>
              <a:rPr lang="en-US" sz="2000" dirty="0">
                <a:latin typeface="Myriad Pro"/>
                <a:cs typeface="Myriad Pro"/>
              </a:rPr>
              <a:t>Are the local homeless system interventions sized to house the homeless population you have?</a:t>
            </a:r>
          </a:p>
          <a:p>
            <a:pPr marL="285750" indent="-285750">
              <a:spcAft>
                <a:spcPts val="600"/>
              </a:spcAft>
              <a:buClr>
                <a:srgbClr val="004379"/>
              </a:buClr>
              <a:buFont typeface="Arial"/>
              <a:buChar char="•"/>
            </a:pPr>
            <a:r>
              <a:rPr lang="en-US" sz="2000" dirty="0">
                <a:latin typeface="Myriad Pro"/>
                <a:cs typeface="Myriad Pro"/>
              </a:rPr>
              <a:t>Does the speed of your system change match the urgency of the issue?</a:t>
            </a:r>
          </a:p>
          <a:p>
            <a:pPr marL="285750" indent="-285750">
              <a:spcAft>
                <a:spcPts val="600"/>
              </a:spcAft>
              <a:buClr>
                <a:srgbClr val="004379"/>
              </a:buClr>
              <a:buFont typeface="Arial"/>
              <a:buChar char="•"/>
            </a:pPr>
            <a:r>
              <a:rPr lang="en-US" sz="2000" dirty="0">
                <a:latin typeface="Myriad Pro"/>
                <a:cs typeface="Myriad Pro"/>
              </a:rPr>
              <a:t>How is each project type performing?</a:t>
            </a:r>
          </a:p>
          <a:p>
            <a:pPr marL="285750" indent="-285750">
              <a:spcAft>
                <a:spcPts val="600"/>
              </a:spcAft>
              <a:buClr>
                <a:srgbClr val="004379"/>
              </a:buClr>
              <a:buFont typeface="Arial"/>
              <a:buChar char="•"/>
            </a:pPr>
            <a:r>
              <a:rPr lang="en-US" sz="2000" dirty="0">
                <a:latin typeface="Myriad Pro"/>
                <a:cs typeface="Myriad Pro"/>
              </a:rPr>
              <a:t>How is each project performing?</a:t>
            </a:r>
          </a:p>
          <a:p>
            <a:pPr marL="285750" indent="-285750">
              <a:spcAft>
                <a:spcPts val="600"/>
              </a:spcAft>
              <a:buClr>
                <a:srgbClr val="004379"/>
              </a:buClr>
              <a:buFont typeface="Arial"/>
              <a:buChar char="•"/>
            </a:pPr>
            <a:r>
              <a:rPr lang="en-US" sz="2000" dirty="0">
                <a:latin typeface="Myriad Pro"/>
                <a:cs typeface="Myriad Pro"/>
              </a:rPr>
              <a:t>How are systems changes panning out? </a:t>
            </a:r>
          </a:p>
          <a:p>
            <a:pPr marL="285750" indent="-285750">
              <a:spcAft>
                <a:spcPts val="600"/>
              </a:spcAft>
              <a:buClr>
                <a:srgbClr val="004379"/>
              </a:buClr>
              <a:buFont typeface="Arial"/>
              <a:buChar char="•"/>
            </a:pPr>
            <a:r>
              <a:rPr lang="en-US" sz="2000" dirty="0">
                <a:latin typeface="Myriad Pro"/>
                <a:cs typeface="Myriad Pro"/>
              </a:rPr>
              <a:t>Does what people say about community programs and conditions match the data? </a:t>
            </a:r>
          </a:p>
          <a:p>
            <a:pPr marL="285750" indent="-285750">
              <a:spcAft>
                <a:spcPts val="600"/>
              </a:spcAft>
              <a:buClr>
                <a:srgbClr val="004379"/>
              </a:buClr>
              <a:buFont typeface="Arial"/>
              <a:buChar char="•"/>
            </a:pPr>
            <a:r>
              <a:rPr lang="en-US" sz="2000" dirty="0">
                <a:latin typeface="Myriad Pro"/>
                <a:cs typeface="Myriad Pro"/>
              </a:rPr>
              <a:t>Are dollars achieving highest and best impact?</a:t>
            </a:r>
            <a:endParaRPr lang="fr-FR" sz="2000" dirty="0">
              <a:latin typeface="Myriad Pro"/>
              <a:cs typeface="Myriad Pro"/>
            </a:endParaRPr>
          </a:p>
          <a:p>
            <a:pPr marL="285750" indent="-285750">
              <a:spcAft>
                <a:spcPts val="600"/>
              </a:spcAft>
              <a:buClr>
                <a:srgbClr val="004379"/>
              </a:buClr>
              <a:buFont typeface="Arial"/>
              <a:buChar char="•"/>
            </a:pPr>
            <a:endParaRPr lang="fr-FR" dirty="0">
              <a:latin typeface="Myriad Pro"/>
              <a:cs typeface="Myriad Pro"/>
            </a:endParaRPr>
          </a:p>
          <a:p>
            <a:pPr marL="285750" indent="-285750">
              <a:spcAft>
                <a:spcPts val="600"/>
              </a:spcAft>
              <a:buClr>
                <a:srgbClr val="004379"/>
              </a:buClr>
              <a:buFont typeface="Arial"/>
              <a:buChar char="•"/>
            </a:pPr>
            <a:endParaRPr lang="fr-FR" dirty="0">
              <a:latin typeface="Myriad Pro"/>
              <a:cs typeface="Myriad Pro"/>
            </a:endParaRPr>
          </a:p>
          <a:p>
            <a:pPr marL="285750" indent="-285750">
              <a:buClr>
                <a:srgbClr val="004379"/>
              </a:buClr>
              <a:buFont typeface="Arial"/>
              <a:buChar char="•"/>
            </a:pPr>
            <a:endParaRPr lang="fr-FR" sz="1600" dirty="0">
              <a:latin typeface="Myriad Pro"/>
              <a:cs typeface="Myriad Pro"/>
            </a:endParaRPr>
          </a:p>
          <a:p>
            <a:endParaRPr lang="en-US" dirty="0">
              <a:latin typeface="Myriad Pro"/>
              <a:cs typeface="Myriad Pro"/>
            </a:endParaRPr>
          </a:p>
          <a:p>
            <a:endParaRPr lang="en-US" dirty="0">
              <a:latin typeface="Myriad Pro"/>
              <a:cs typeface="Myriad Pro"/>
            </a:endParaRPr>
          </a:p>
        </p:txBody>
      </p:sp>
      <p:sp>
        <p:nvSpPr>
          <p:cNvPr id="4" name="TextBox 3"/>
          <p:cNvSpPr txBox="1"/>
          <p:nvPr/>
        </p:nvSpPr>
        <p:spPr>
          <a:xfrm>
            <a:off x="4093535" y="853864"/>
            <a:ext cx="4869037" cy="954107"/>
          </a:xfrm>
          <a:prstGeom prst="rect">
            <a:avLst/>
          </a:prstGeom>
          <a:noFill/>
        </p:spPr>
        <p:txBody>
          <a:bodyPr wrap="square" rtlCol="0">
            <a:spAutoFit/>
          </a:bodyPr>
          <a:lstStyle/>
          <a:p>
            <a:pPr algn="r"/>
            <a:r>
              <a:rPr lang="en-US" sz="1400" b="1" dirty="0">
                <a:solidFill>
                  <a:srgbClr val="004379"/>
                </a:solidFill>
                <a:latin typeface="Myriad Pro"/>
                <a:cs typeface="Myriad Pro"/>
              </a:rPr>
              <a:t>Use Performance Data to Right-Size a Homeless System and Reach Functional Zero for All Populations </a:t>
            </a:r>
          </a:p>
          <a:p>
            <a:pPr algn="r"/>
            <a:r>
              <a:rPr lang="en-US" sz="1400" b="1" dirty="0">
                <a:latin typeface="Myriad Pro"/>
                <a:cs typeface="Myriad Pro"/>
              </a:rPr>
              <a:t>Focus Strategies</a:t>
            </a:r>
          </a:p>
          <a:p>
            <a:pPr algn="r"/>
            <a:endParaRPr lang="en-US" sz="1400" b="1" dirty="0">
              <a:latin typeface="Myriad Pro"/>
              <a:cs typeface="Myriad Pro"/>
            </a:endParaRPr>
          </a:p>
        </p:txBody>
      </p:sp>
    </p:spTree>
    <p:extLst>
      <p:ext uri="{BB962C8B-B14F-4D97-AF65-F5344CB8AC3E}">
        <p14:creationId xmlns:p14="http://schemas.microsoft.com/office/powerpoint/2010/main" val="3949860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TotalTime>
  <Words>2952</Words>
  <Application>Microsoft Office PowerPoint</Application>
  <PresentationFormat>On-screen Show (4:3)</PresentationFormat>
  <Paragraphs>406</Paragraphs>
  <Slides>37</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ＭＳ Ｐゴシック</vt:lpstr>
      <vt:lpstr>Arial</vt:lpstr>
      <vt:lpstr>Calibri</vt:lpstr>
      <vt:lpstr>Myriad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Rowland Creative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Rowland</dc:creator>
  <cp:lastModifiedBy>Tracy Bennett</cp:lastModifiedBy>
  <cp:revision>63</cp:revision>
  <cp:lastPrinted>2017-06-13T13:52:54Z</cp:lastPrinted>
  <dcterms:created xsi:type="dcterms:W3CDTF">2016-02-04T17:24:41Z</dcterms:created>
  <dcterms:modified xsi:type="dcterms:W3CDTF">2018-04-01T23:17:24Z</dcterms:modified>
</cp:coreProperties>
</file>