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8" r:id="rId2"/>
    <p:sldId id="261" r:id="rId3"/>
    <p:sldId id="321" r:id="rId4"/>
    <p:sldId id="315" r:id="rId5"/>
    <p:sldId id="323" r:id="rId6"/>
    <p:sldId id="317" r:id="rId7"/>
    <p:sldId id="320" r:id="rId8"/>
    <p:sldId id="291" r:id="rId9"/>
    <p:sldId id="313" r:id="rId10"/>
    <p:sldId id="319" r:id="rId11"/>
    <p:sldId id="305" r:id="rId12"/>
    <p:sldId id="314" r:id="rId13"/>
    <p:sldId id="327" r:id="rId14"/>
    <p:sldId id="332" r:id="rId15"/>
    <p:sldId id="330" r:id="rId16"/>
    <p:sldId id="333" r:id="rId17"/>
    <p:sldId id="328" r:id="rId18"/>
    <p:sldId id="329" r:id="rId19"/>
    <p:sldId id="31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0000"/>
    <a:srgbClr val="D21145"/>
    <a:srgbClr val="FDEFDB"/>
    <a:srgbClr val="ED7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3" autoAdjust="0"/>
    <p:restoredTop sz="86392" autoAdjust="0"/>
  </p:normalViewPr>
  <p:slideViewPr>
    <p:cSldViewPr snapToGrid="0" snapToObjects="1">
      <p:cViewPr varScale="1">
        <p:scale>
          <a:sx n="62" d="100"/>
          <a:sy n="62" d="100"/>
        </p:scale>
        <p:origin x="120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5" d="100"/>
          <a:sy n="75" d="100"/>
        </p:scale>
        <p:origin x="-85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Focus\Dropbox\San%20Mateo%20System%20Redesign%202015-16\Individual%20Project%20Reports\Graphs%20for%20Project%20Reports_031416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Rate of Exit to Permanent Housing (July 2014</a:t>
            </a:r>
            <a:r>
              <a:rPr lang="en-US" sz="2000" baseline="0"/>
              <a:t> </a:t>
            </a:r>
            <a:r>
              <a:rPr lang="en-US" sz="2000"/>
              <a:t>- June 2015)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summary graphs_April 2016'!$C$42</c:f>
              <c:strCache>
                <c:ptCount val="1"/>
                <c:pt idx="0">
                  <c:v>Adult HHs</c:v>
                </c:pt>
              </c:strCache>
            </c:strRef>
          </c:tx>
          <c:spPr>
            <a:solidFill>
              <a:srgbClr val="B205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summary graphs_April 2016'!$B$43:$B$45</c:f>
              <c:strCache>
                <c:ptCount val="3"/>
                <c:pt idx="0">
                  <c:v>ES</c:v>
                </c:pt>
                <c:pt idx="1">
                  <c:v>TH</c:v>
                </c:pt>
                <c:pt idx="2">
                  <c:v>RRH</c:v>
                </c:pt>
              </c:strCache>
            </c:strRef>
          </c:cat>
          <c:val>
            <c:numRef>
              <c:f>'Data summary graphs_April 2016'!$C$43:$C$45</c:f>
              <c:numCache>
                <c:formatCode>0%</c:formatCode>
                <c:ptCount val="3"/>
                <c:pt idx="0">
                  <c:v>0.17360220709003088</c:v>
                </c:pt>
                <c:pt idx="1">
                  <c:v>0.47705472636815915</c:v>
                </c:pt>
                <c:pt idx="2">
                  <c:v>0.58407079646017701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1F-42B8-BD17-D141957FC55A}"/>
            </c:ext>
          </c:extLst>
        </c:ser>
        <c:ser>
          <c:idx val="1"/>
          <c:order val="1"/>
          <c:tx>
            <c:strRef>
              <c:f>'Data summary graphs_April 2016'!$D$42</c:f>
              <c:strCache>
                <c:ptCount val="1"/>
                <c:pt idx="0">
                  <c:v>Family HHs</c:v>
                </c:pt>
              </c:strCache>
            </c:strRef>
          </c:tx>
          <c:spPr>
            <a:solidFill>
              <a:srgbClr val="DC592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summary graphs_April 2016'!$B$43:$B$45</c:f>
              <c:strCache>
                <c:ptCount val="3"/>
                <c:pt idx="0">
                  <c:v>ES</c:v>
                </c:pt>
                <c:pt idx="1">
                  <c:v>TH</c:v>
                </c:pt>
                <c:pt idx="2">
                  <c:v>RRH</c:v>
                </c:pt>
              </c:strCache>
            </c:strRef>
          </c:cat>
          <c:val>
            <c:numRef>
              <c:f>'Data summary graphs_April 2016'!$D$43:$D$45</c:f>
              <c:numCache>
                <c:formatCode>0%</c:formatCode>
                <c:ptCount val="3"/>
                <c:pt idx="0">
                  <c:v>0.27063963410471709</c:v>
                </c:pt>
                <c:pt idx="1">
                  <c:v>0.69656482748138016</c:v>
                </c:pt>
                <c:pt idx="2">
                  <c:v>0.79203539823008851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1F-42B8-BD17-D141957FC5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40"/>
        <c:axId val="128814032"/>
        <c:axId val="128817168"/>
      </c:barChart>
      <c:catAx>
        <c:axId val="12881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817168"/>
        <c:crosses val="autoZero"/>
        <c:auto val="1"/>
        <c:lblAlgn val="ctr"/>
        <c:lblOffset val="100"/>
        <c:noMultiLvlLbl val="0"/>
      </c:catAx>
      <c:valAx>
        <c:axId val="1288171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ysClr val="windowText" lastClr="000000"/>
                    </a:solidFill>
                  </a:rPr>
                  <a:t>% of all exits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81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'System Graphs'!$B$23</c:f>
              <c:strCache>
                <c:ptCount val="1"/>
                <c:pt idx="0">
                  <c:v>Single Adults HHs</c:v>
                </c:pt>
              </c:strCache>
            </c:strRef>
          </c:tx>
          <c:spPr>
            <a:solidFill>
              <a:srgbClr val="B205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'System Graphs'!$A$24:$A$27</c:f>
              <c:strCache>
                <c:ptCount val="3"/>
                <c:pt idx="0">
                  <c:v>ES</c:v>
                </c:pt>
                <c:pt idx="1">
                  <c:v>TH</c:v>
                </c:pt>
                <c:pt idx="2">
                  <c:v>RRH</c:v>
                </c:pt>
              </c:strCache>
            </c:strRef>
          </c:cat>
          <c:val>
            <c:numRef>
              <c:f>'System Graphs'!$B$24:$B$27</c:f>
              <c:numCache>
                <c:formatCode>0</c:formatCode>
                <c:ptCount val="3"/>
                <c:pt idx="0">
                  <c:v>48.55</c:v>
                </c:pt>
                <c:pt idx="1">
                  <c:v>301.2283333333333</c:v>
                </c:pt>
                <c:pt idx="2">
                  <c:v>160.99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6D-420C-8EA0-FAFBD8D92C0A}"/>
            </c:ext>
          </c:extLst>
        </c:ser>
        <c:ser>
          <c:idx val="1"/>
          <c:order val="1"/>
          <c:tx>
            <c:strRef>
              <c:f>'System Graphs'!$C$23</c:f>
              <c:strCache>
                <c:ptCount val="1"/>
                <c:pt idx="0">
                  <c:v>Family HHs</c:v>
                </c:pt>
              </c:strCache>
            </c:strRef>
          </c:tx>
          <c:spPr>
            <a:solidFill>
              <a:srgbClr val="DC592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'System Graphs'!$A$24:$A$27</c:f>
              <c:strCache>
                <c:ptCount val="3"/>
                <c:pt idx="0">
                  <c:v>ES</c:v>
                </c:pt>
                <c:pt idx="1">
                  <c:v>TH</c:v>
                </c:pt>
                <c:pt idx="2">
                  <c:v>RRH</c:v>
                </c:pt>
              </c:strCache>
            </c:strRef>
          </c:cat>
          <c:val>
            <c:numRef>
              <c:f>'System Graphs'!$C$24:$C$27</c:f>
              <c:numCache>
                <c:formatCode>0</c:formatCode>
                <c:ptCount val="3"/>
                <c:pt idx="0">
                  <c:v>47.954999999999998</c:v>
                </c:pt>
                <c:pt idx="1">
                  <c:v>326.86</c:v>
                </c:pt>
                <c:pt idx="2">
                  <c:v>167.52500000000001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6D-420C-8EA0-FAFBD8D92C0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7698784"/>
        <c:axId val="207700352"/>
      </c:barChart>
      <c:catAx>
        <c:axId val="20769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700352"/>
        <c:crosses val="autoZero"/>
        <c:auto val="1"/>
        <c:lblAlgn val="ctr"/>
        <c:lblOffset val="100"/>
        <c:noMultiLvlLbl val="0"/>
      </c:catAx>
      <c:valAx>
        <c:axId val="207700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698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6D961-E182-4BEF-853C-32AF5C150389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D7BC5-9E74-418C-AEE1-810195D5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95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37FE8-4680-4553-9D1C-AB94876F4B65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23825-88A9-432F-A257-298B9A7C9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22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3825-88A9-432F-A257-298B9A7C99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64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3825-88A9-432F-A257-298B9A7C992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350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ing%20jobs/13-0498%20Focus%20Strategies%20Branded%20Powerpoint%20Template/Working/focus-logo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ing%20jobs/13-0498%20Focus%20Strategies%20Branded%20Powerpoint%20Template/Working/focus-logo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ing%20jobs/13-0498%20Focus%20Strategies%20Branded%20Powerpoint%20Template/Working/focus-logo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ing%20jobs/13-0498%20Focus%20Strategies%20Branded%20Powerpoint%20Template/Working/focus-logo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ing%20jobs/13-0498%20Focus%20Strategies%20Branded%20Powerpoint%20Template/Working/focus-logo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ing%20jobs/13-0498%20Focus%20Strategies%20Branded%20Powerpoint%20Template/Working/focus-logo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DEF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focus-logo.png" descr="/Volumes/Working jobs/13-0498 Focus Strategies Branded Powerpoint Template/Working/focus-logo.png"/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722313" y="5947494"/>
            <a:ext cx="1438560" cy="5668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CFB10AD-CF1F-0446-82E7-BF674C559E77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B46A40D-60E8-6D48-A9F0-DC3FB28B7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CFB10AD-CF1F-0446-82E7-BF674C559E77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B46A40D-60E8-6D48-A9F0-DC3FB28B7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590513" y="6063734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D21145"/>
                </a:solidFill>
                <a:latin typeface="Times"/>
                <a:cs typeface="Times"/>
              </a:rPr>
              <a:t>FocusStrategies.net</a:t>
            </a:r>
            <a:endParaRPr lang="en-US" dirty="0">
              <a:solidFill>
                <a:srgbClr val="D21145"/>
              </a:solidFill>
              <a:latin typeface="Times"/>
              <a:cs typeface="Time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666784"/>
            <a:ext cx="9144000" cy="191217"/>
          </a:xfrm>
          <a:prstGeom prst="rect">
            <a:avLst/>
          </a:prstGeom>
          <a:solidFill>
            <a:srgbClr val="D2114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focus-logo.png" descr="/Volumes/Working jobs/13-0498 Focus Strategies Branded Powerpoint Template/Working/focus-logo.png"/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722313" y="5947494"/>
            <a:ext cx="1438560" cy="56689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DEF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081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080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focus-logo.png" descr="/Volumes/Working jobs/13-0498 Focus Strategies Branded Powerpoint Template/Working/focus-logo.png"/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722313" y="5947494"/>
            <a:ext cx="1438560" cy="56689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476213" y="6063734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D21145"/>
                </a:solidFill>
                <a:latin typeface="Times"/>
                <a:cs typeface="Times"/>
              </a:rPr>
              <a:t>FocusStrategies.net</a:t>
            </a:r>
            <a:endParaRPr lang="en-US" dirty="0">
              <a:solidFill>
                <a:srgbClr val="D21145"/>
              </a:solidFill>
              <a:latin typeface="Times"/>
              <a:cs typeface="Time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66784"/>
            <a:ext cx="9144000" cy="191217"/>
          </a:xfrm>
          <a:prstGeom prst="rect">
            <a:avLst/>
          </a:prstGeom>
          <a:solidFill>
            <a:srgbClr val="D2114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666784"/>
            <a:ext cx="9144000" cy="191217"/>
          </a:xfrm>
          <a:prstGeom prst="rect">
            <a:avLst/>
          </a:prstGeom>
          <a:solidFill>
            <a:srgbClr val="D2114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502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502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476213" y="6063734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D21145"/>
                </a:solidFill>
                <a:latin typeface="Times"/>
                <a:cs typeface="Times"/>
              </a:rPr>
              <a:t>FocusStrategies.net</a:t>
            </a:r>
            <a:endParaRPr lang="en-US" dirty="0">
              <a:solidFill>
                <a:srgbClr val="D21145"/>
              </a:solidFill>
              <a:latin typeface="Times"/>
              <a:cs typeface="Time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66784"/>
            <a:ext cx="9144000" cy="191217"/>
          </a:xfrm>
          <a:prstGeom prst="rect">
            <a:avLst/>
          </a:prstGeom>
          <a:solidFill>
            <a:srgbClr val="D2114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focus-logo.png" descr="/Volumes/Working jobs/13-0498 Focus Strategies Branded Powerpoint Template/Working/focus-logo.png"/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722313" y="5947494"/>
            <a:ext cx="1438560" cy="5668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DEF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6476213" y="6063734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D21145"/>
                </a:solidFill>
                <a:latin typeface="Times"/>
                <a:cs typeface="Times"/>
              </a:rPr>
              <a:t>FocusStrategies.net</a:t>
            </a:r>
            <a:endParaRPr lang="en-US" dirty="0">
              <a:solidFill>
                <a:srgbClr val="D21145"/>
              </a:solidFill>
              <a:latin typeface="Times"/>
              <a:cs typeface="Time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666784"/>
            <a:ext cx="9144000" cy="191217"/>
          </a:xfrm>
          <a:prstGeom prst="rect">
            <a:avLst/>
          </a:prstGeom>
          <a:solidFill>
            <a:srgbClr val="D2114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focus-logo.png" descr="/Volumes/Working jobs/13-0498 Focus Strategies Branded Powerpoint Template/Working/focus-logo.png"/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722313" y="5947494"/>
            <a:ext cx="1438560" cy="5668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6476213" y="6063734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D21145"/>
                </a:solidFill>
                <a:latin typeface="Times"/>
                <a:cs typeface="Times"/>
              </a:rPr>
              <a:t>FocusStrategies.net</a:t>
            </a:r>
            <a:endParaRPr lang="en-US" dirty="0">
              <a:solidFill>
                <a:srgbClr val="D21145"/>
              </a:solidFill>
              <a:latin typeface="Times"/>
              <a:cs typeface="Time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666784"/>
            <a:ext cx="9144000" cy="191217"/>
          </a:xfrm>
          <a:prstGeom prst="rect">
            <a:avLst/>
          </a:prstGeom>
          <a:solidFill>
            <a:srgbClr val="D2114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focus-logo.png" descr="/Volumes/Working jobs/13-0498 Focus Strategies Branded Powerpoint Template/Working/focus-logo.png"/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722313" y="5947494"/>
            <a:ext cx="1438560" cy="5668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CFB10AD-CF1F-0446-82E7-BF674C559E77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B46A40D-60E8-6D48-A9F0-DC3FB28B7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666784"/>
            <a:ext cx="9144000" cy="191217"/>
          </a:xfrm>
          <a:prstGeom prst="rect">
            <a:avLst/>
          </a:prstGeom>
          <a:solidFill>
            <a:srgbClr val="D2114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378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D21145"/>
          </a:solidFill>
          <a:latin typeface="Times"/>
          <a:ea typeface="+mj-ea"/>
          <a:cs typeface="Time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ED7A2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Katharine@Focusstrategies.ne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54538" y="1793631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accent1"/>
                </a:solidFill>
                <a:latin typeface="+mn-lt"/>
              </a:rPr>
              <a:t>How to Stop Guessing </a:t>
            </a:r>
            <a:br>
              <a:rPr lang="en-US" sz="4800" dirty="0">
                <a:solidFill>
                  <a:schemeClr val="accent1"/>
                </a:solidFill>
                <a:latin typeface="+mn-lt"/>
              </a:rPr>
            </a:br>
            <a:r>
              <a:rPr lang="en-US" sz="4800" dirty="0">
                <a:solidFill>
                  <a:schemeClr val="accent1"/>
                </a:solidFill>
                <a:latin typeface="+mn-lt"/>
              </a:rPr>
              <a:t>and Start Knowing: </a:t>
            </a:r>
            <a:br>
              <a:rPr lang="en-US" sz="4800" dirty="0">
                <a:solidFill>
                  <a:schemeClr val="accent1"/>
                </a:solidFill>
                <a:latin typeface="+mn-lt"/>
              </a:rPr>
            </a:br>
            <a:r>
              <a:rPr lang="en-US" sz="2800" dirty="0">
                <a:solidFill>
                  <a:schemeClr val="accent1"/>
                </a:solidFill>
                <a:latin typeface="+mn-lt"/>
              </a:rPr>
              <a:t>An Introduction to </a:t>
            </a:r>
            <a:br>
              <a:rPr lang="en-US" sz="2800" dirty="0">
                <a:solidFill>
                  <a:schemeClr val="accent1"/>
                </a:solidFill>
                <a:latin typeface="+mn-lt"/>
              </a:rPr>
            </a:br>
            <a:r>
              <a:rPr lang="en-US" sz="2800" dirty="0">
                <a:solidFill>
                  <a:schemeClr val="accent1"/>
                </a:solidFill>
                <a:latin typeface="+mn-lt"/>
              </a:rPr>
              <a:t>System Performance Measurement </a:t>
            </a:r>
            <a:endParaRPr lang="en-US" sz="2800" strike="sngStrike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77815" y="4577373"/>
            <a:ext cx="6400800" cy="1752600"/>
          </a:xfrm>
        </p:spPr>
        <p:txBody>
          <a:bodyPr>
            <a:normAutofit/>
          </a:bodyPr>
          <a:lstStyle/>
          <a:p>
            <a:endParaRPr lang="en-US" sz="2800" dirty="0">
              <a:latin typeface="+mn-lt"/>
            </a:endParaRPr>
          </a:p>
          <a:p>
            <a:r>
              <a:rPr lang="en-US" sz="2400" dirty="0">
                <a:latin typeface="+mn-lt"/>
              </a:rPr>
              <a:t>National Conference on Ending Homelessness</a:t>
            </a:r>
          </a:p>
          <a:p>
            <a:r>
              <a:rPr lang="en-US" sz="2400" dirty="0">
                <a:latin typeface="+mn-lt"/>
              </a:rPr>
              <a:t>July 27, 2016</a:t>
            </a:r>
          </a:p>
        </p:txBody>
      </p:sp>
    </p:spTree>
    <p:extLst>
      <p:ext uri="{BB962C8B-B14F-4D97-AF65-F5344CB8AC3E}">
        <p14:creationId xmlns:p14="http://schemas.microsoft.com/office/powerpoint/2010/main" val="3368188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  <a:latin typeface="+mn-lt"/>
              </a:rPr>
              <a:t>“Knowing” is a Continuous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6004" indent="-406004">
              <a:spcBef>
                <a:spcPts val="300"/>
              </a:spcBef>
              <a:buClr>
                <a:srgbClr val="000000"/>
              </a:buClr>
              <a:buFont typeface="Helvetica-Light" charset="0"/>
              <a:buChar char="•"/>
            </a:pPr>
            <a:r>
              <a:rPr lang="en-US" altLang="en-US" dirty="0">
                <a:latin typeface="+mn-lt"/>
              </a:rPr>
              <a:t>Not just the job of a subcommittee</a:t>
            </a:r>
          </a:p>
          <a:p>
            <a:pPr marL="406004" indent="-406004">
              <a:spcBef>
                <a:spcPts val="300"/>
              </a:spcBef>
              <a:buClr>
                <a:srgbClr val="000000"/>
              </a:buClr>
              <a:buFont typeface="Helvetica-Light" charset="0"/>
              <a:buChar char="•"/>
            </a:pPr>
            <a:r>
              <a:rPr lang="en-US" altLang="en-US" dirty="0">
                <a:latin typeface="+mn-lt"/>
              </a:rPr>
              <a:t>Not once a year</a:t>
            </a:r>
          </a:p>
          <a:p>
            <a:pPr marL="406004" indent="-406004">
              <a:spcBef>
                <a:spcPts val="300"/>
              </a:spcBef>
              <a:buClr>
                <a:srgbClr val="000000"/>
              </a:buClr>
              <a:buFont typeface="Helvetica-Light" charset="0"/>
              <a:buChar char="•"/>
            </a:pPr>
            <a:r>
              <a:rPr lang="en-US" altLang="en-US" dirty="0">
                <a:latin typeface="+mn-lt"/>
              </a:rPr>
              <a:t>Not just for CoC Funds</a:t>
            </a:r>
          </a:p>
          <a:p>
            <a:pPr marL="0" indent="0">
              <a:spcBef>
                <a:spcPts val="300"/>
              </a:spcBef>
              <a:buClr>
                <a:srgbClr val="000000"/>
              </a:buClr>
              <a:buNone/>
            </a:pPr>
            <a:endParaRPr lang="en-US" altLang="en-US" dirty="0">
              <a:latin typeface="+mn-lt"/>
            </a:endParaRPr>
          </a:p>
          <a:p>
            <a:pPr marL="0" indent="0">
              <a:spcBef>
                <a:spcPts val="300"/>
              </a:spcBef>
              <a:buClr>
                <a:srgbClr val="000000"/>
              </a:buClr>
              <a:buNone/>
            </a:pPr>
            <a:r>
              <a:rPr lang="en-US" altLang="en-US" dirty="0">
                <a:latin typeface="+mn-lt"/>
              </a:rPr>
              <a:t>Becoming data-driven in an ongoing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13648" y="5586412"/>
            <a:ext cx="457200" cy="357188"/>
          </a:xfrm>
          <a:prstGeom prst="rect">
            <a:avLst/>
          </a:prstGeom>
        </p:spPr>
        <p:txBody>
          <a:bodyPr/>
          <a:lstStyle/>
          <a:p>
            <a:fld id="{746CE619-B754-4E29-AE13-DAE49ACA1CD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569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+mn-lt"/>
              </a:rPr>
              <a:t>Data-DRIVEN 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Look at data every time you meet </a:t>
            </a:r>
            <a:r>
              <a:rPr lang="en-US" sz="2800" dirty="0">
                <a:latin typeface="+mn-lt"/>
              </a:rPr>
              <a:t>(whether you’re a funder, a program, or a system leader)</a:t>
            </a:r>
          </a:p>
          <a:p>
            <a:pPr lvl="1"/>
            <a:r>
              <a:rPr lang="en-US" dirty="0">
                <a:latin typeface="+mn-lt"/>
              </a:rPr>
              <a:t>Every time means </a:t>
            </a:r>
            <a:r>
              <a:rPr lang="en-US" b="1" dirty="0">
                <a:latin typeface="+mn-lt"/>
              </a:rPr>
              <a:t>every</a:t>
            </a:r>
            <a:r>
              <a:rPr lang="en-US" dirty="0">
                <a:latin typeface="+mn-lt"/>
              </a:rPr>
              <a:t> time</a:t>
            </a:r>
          </a:p>
          <a:p>
            <a:r>
              <a:rPr lang="en-US" dirty="0">
                <a:latin typeface="+mn-lt"/>
              </a:rPr>
              <a:t>Look at data between when you meet and if something’s up, call a meeting!</a:t>
            </a:r>
          </a:p>
          <a:p>
            <a:r>
              <a:rPr lang="en-US" dirty="0">
                <a:latin typeface="+mn-lt"/>
              </a:rPr>
              <a:t>All system change decisions are data informed</a:t>
            </a:r>
          </a:p>
          <a:p>
            <a:r>
              <a:rPr lang="en-US" dirty="0">
                <a:latin typeface="+mn-lt"/>
              </a:rPr>
              <a:t>Data can be questioned but never ignored</a:t>
            </a: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2228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4219" dirty="0">
                <a:solidFill>
                  <a:schemeClr val="accent1"/>
                </a:solidFill>
                <a:latin typeface="+mn-lt"/>
              </a:rPr>
              <a:t>Data gets better as you use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8427" y="1477109"/>
            <a:ext cx="7887146" cy="36589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dirty="0">
                <a:latin typeface="+mn-lt"/>
              </a:rPr>
              <a:t>Use the Data</a:t>
            </a:r>
          </a:p>
          <a:p>
            <a:pPr algn="ctr"/>
            <a:endParaRPr lang="en-US" altLang="en-US" dirty="0">
              <a:latin typeface="+mn-lt"/>
            </a:endParaRPr>
          </a:p>
          <a:p>
            <a:pPr algn="ctr"/>
            <a:endParaRPr lang="en-US" altLang="en-US" dirty="0">
              <a:latin typeface="+mn-lt"/>
            </a:endParaRPr>
          </a:p>
          <a:p>
            <a:pPr algn="ctr"/>
            <a:endParaRPr lang="en-US" altLang="en-US" dirty="0">
              <a:latin typeface="+mn-lt"/>
            </a:endParaRPr>
          </a:p>
          <a:p>
            <a:pPr algn="ctr"/>
            <a:endParaRPr lang="en-US" altLang="en-US" dirty="0">
              <a:latin typeface="+mn-lt"/>
            </a:endParaRPr>
          </a:p>
          <a:p>
            <a:pPr algn="ctr"/>
            <a:r>
              <a:rPr lang="en-US" altLang="en-US" dirty="0">
                <a:latin typeface="+mn-lt"/>
              </a:rPr>
              <a:t>Quality Improves</a:t>
            </a:r>
          </a:p>
          <a:p>
            <a:pPr algn="ctr"/>
            <a:endParaRPr lang="en-US" altLang="en-US" dirty="0">
              <a:latin typeface="+mn-lt"/>
            </a:endParaRPr>
          </a:p>
          <a:p>
            <a:pPr algn="ctr"/>
            <a:endParaRPr lang="en-US" altLang="en-US" dirty="0">
              <a:latin typeface="+mn-lt"/>
            </a:endParaRPr>
          </a:p>
          <a:p>
            <a:pPr algn="ctr"/>
            <a:endParaRPr lang="en-US" altLang="en-US" dirty="0">
              <a:latin typeface="+mn-lt"/>
            </a:endParaRPr>
          </a:p>
          <a:p>
            <a:pPr algn="ctr"/>
            <a:endParaRPr lang="en-US" altLang="en-US" dirty="0">
              <a:latin typeface="+mn-lt"/>
            </a:endParaRPr>
          </a:p>
        </p:txBody>
      </p:sp>
      <p:pic>
        <p:nvPicPr>
          <p:cNvPr id="4" name="Picture 1" descr="pasted-ima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3331" y="2031999"/>
            <a:ext cx="2482196" cy="2402999"/>
          </a:xfrm>
          <a:prstGeom prst="rect">
            <a:avLst/>
          </a:prstGeom>
          <a:noFill/>
          <a:ln>
            <a:noFill/>
          </a:ln>
          <a:effectLst>
            <a:outerShdw blurRad="635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47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Where can you start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Look at the HUD System Report</a:t>
            </a:r>
          </a:p>
          <a:p>
            <a:pPr marL="457200" lvl="1" indent="0">
              <a:buNone/>
            </a:pPr>
            <a:r>
              <a:rPr lang="en-US" dirty="0">
                <a:latin typeface="+mn-lt"/>
              </a:rPr>
              <a:t>Pull the key elements and track over time</a:t>
            </a:r>
          </a:p>
          <a:p>
            <a:pPr lvl="1"/>
            <a:r>
              <a:rPr lang="en-US" dirty="0">
                <a:latin typeface="+mn-lt"/>
              </a:rPr>
              <a:t>	You can also run reports for different time periods and for 	different programs (APRs, Outcome Reports)</a:t>
            </a:r>
          </a:p>
          <a:p>
            <a:pPr marL="457200" lvl="1" indent="0">
              <a:buNone/>
            </a:pPr>
            <a:r>
              <a:rPr lang="en-US" b="1" dirty="0">
                <a:latin typeface="+mn-lt"/>
              </a:rPr>
              <a:t>Put it in a format that all can read and understand easily (like a line graph or bar chart)</a:t>
            </a:r>
          </a:p>
          <a:p>
            <a:pPr marL="457200" lvl="1" indent="0">
              <a:buNone/>
            </a:pPr>
            <a:r>
              <a:rPr lang="en-US" dirty="0">
                <a:latin typeface="+mn-lt"/>
              </a:rPr>
              <a:t>- Talk about what it means</a:t>
            </a:r>
          </a:p>
          <a:p>
            <a:pPr marL="457200" lvl="1" indent="0">
              <a:buNone/>
            </a:pPr>
            <a:r>
              <a:rPr lang="en-US" dirty="0">
                <a:latin typeface="+mn-lt"/>
              </a:rPr>
              <a:t>e.g. rates of exits to permanent housing –are they going up or down, what could improve them?</a:t>
            </a:r>
          </a:p>
          <a:p>
            <a:pPr marL="457200" lvl="1" indent="0">
              <a:buNone/>
            </a:pPr>
            <a:endParaRPr lang="en-US" dirty="0">
              <a:latin typeface="+mn-lt"/>
            </a:endParaRPr>
          </a:p>
          <a:p>
            <a:pPr lvl="1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7960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789760"/>
              </p:ext>
            </p:extLst>
          </p:nvPr>
        </p:nvGraphicFramePr>
        <p:xfrm>
          <a:off x="457200" y="1600200"/>
          <a:ext cx="8229600" cy="378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21145"/>
                </a:solidFill>
                <a:latin typeface="Times"/>
                <a:ea typeface="+mj-ea"/>
                <a:cs typeface="Times"/>
              </a:defRPr>
            </a:lvl1pPr>
          </a:lstStyle>
          <a:p>
            <a:r>
              <a:rPr lang="en-US" dirty="0">
                <a:latin typeface="+mn-lt"/>
              </a:rPr>
              <a:t>San Mateo County, CA</a:t>
            </a:r>
          </a:p>
        </p:txBody>
      </p:sp>
    </p:spTree>
    <p:extLst>
      <p:ext uri="{BB962C8B-B14F-4D97-AF65-F5344CB8AC3E}">
        <p14:creationId xmlns:p14="http://schemas.microsoft.com/office/powerpoint/2010/main" val="3089597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Average Length of Stay: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Palm Beach, 2015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793311975"/>
              </p:ext>
            </p:extLst>
          </p:nvPr>
        </p:nvGraphicFramePr>
        <p:xfrm>
          <a:off x="709448" y="1529254"/>
          <a:ext cx="7756635" cy="4303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7305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3922"/>
            <a:ext cx="8229600" cy="3737155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487130"/>
            <a:ext cx="9144000" cy="71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92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Set Stretch Goals with Interim Targets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Example:</a:t>
            </a:r>
          </a:p>
          <a:p>
            <a:pPr marL="0" indent="0">
              <a:buNone/>
            </a:pPr>
            <a:r>
              <a:rPr lang="en-US" dirty="0">
                <a:latin typeface="+mn-lt"/>
              </a:rPr>
              <a:t>Goal: increase exits to permanent housing from shelter to 50%</a:t>
            </a:r>
          </a:p>
          <a:p>
            <a:pPr marL="0" indent="0">
              <a:buNone/>
            </a:pPr>
            <a:r>
              <a:rPr lang="en-US" dirty="0">
                <a:latin typeface="+mn-lt"/>
              </a:rPr>
              <a:t> current performance – 20%</a:t>
            </a:r>
          </a:p>
          <a:p>
            <a:r>
              <a:rPr lang="en-US" dirty="0">
                <a:latin typeface="+mn-lt"/>
              </a:rPr>
              <a:t>2017 goal – 30%</a:t>
            </a:r>
          </a:p>
          <a:p>
            <a:r>
              <a:rPr lang="en-US" dirty="0">
                <a:latin typeface="+mn-lt"/>
              </a:rPr>
              <a:t>2018 goal – 40%</a:t>
            </a:r>
          </a:p>
          <a:p>
            <a:r>
              <a:rPr lang="en-US" dirty="0">
                <a:latin typeface="+mn-lt"/>
              </a:rPr>
              <a:t>2019 – reach 50% goal</a:t>
            </a:r>
          </a:p>
        </p:txBody>
      </p:sp>
    </p:spTree>
    <p:extLst>
      <p:ext uri="{BB962C8B-B14F-4D97-AF65-F5344CB8AC3E}">
        <p14:creationId xmlns:p14="http://schemas.microsoft.com/office/powerpoint/2010/main" val="2599679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Decision Makers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Should be deeply involved in establishing the goals  and know how to read them</a:t>
            </a:r>
          </a:p>
          <a:p>
            <a:r>
              <a:rPr lang="en-US" dirty="0">
                <a:latin typeface="+mn-lt"/>
              </a:rPr>
              <a:t>Should be accountable to using the measures to inform how they invest resources</a:t>
            </a:r>
          </a:p>
          <a:p>
            <a:r>
              <a:rPr lang="en-US" dirty="0">
                <a:latin typeface="+mn-lt"/>
              </a:rPr>
              <a:t>Should communicate and message to the whole system and broader community</a:t>
            </a:r>
          </a:p>
        </p:txBody>
      </p:sp>
    </p:spTree>
    <p:extLst>
      <p:ext uri="{BB962C8B-B14F-4D97-AF65-F5344CB8AC3E}">
        <p14:creationId xmlns:p14="http://schemas.microsoft.com/office/powerpoint/2010/main" val="1049284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For more information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  <a:hlinkClick r:id="rId2"/>
              </a:rPr>
              <a:t>Katharine@Focusstrategies.net</a:t>
            </a:r>
            <a:br>
              <a:rPr lang="en-US" dirty="0">
                <a:latin typeface="+mn-lt"/>
              </a:rPr>
            </a:br>
            <a:endParaRPr lang="en-US" strike="sngStrike" dirty="0">
              <a:latin typeface="+mn-lt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www.focusstrategies.net</a:t>
            </a:r>
          </a:p>
        </p:txBody>
      </p:sp>
    </p:spTree>
    <p:extLst>
      <p:ext uri="{BB962C8B-B14F-4D97-AF65-F5344CB8AC3E}">
        <p14:creationId xmlns:p14="http://schemas.microsoft.com/office/powerpoint/2010/main" val="3624783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About Focus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California-based consulting firm</a:t>
            </a:r>
          </a:p>
          <a:p>
            <a:r>
              <a:rPr lang="en-US" dirty="0">
                <a:latin typeface="+mn-lt"/>
              </a:rPr>
              <a:t>Founded to help communities improve use of local data to reduce and end homelessness</a:t>
            </a:r>
          </a:p>
          <a:p>
            <a:r>
              <a:rPr lang="en-US" dirty="0">
                <a:latin typeface="+mn-lt"/>
              </a:rPr>
              <a:t>Presenting today: Katharine Gale, Principal Associate</a:t>
            </a:r>
          </a:p>
        </p:txBody>
      </p:sp>
    </p:spTree>
    <p:extLst>
      <p:ext uri="{BB962C8B-B14F-4D97-AF65-F5344CB8AC3E}">
        <p14:creationId xmlns:p14="http://schemas.microsoft.com/office/powerpoint/2010/main" val="110781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42108" y="864333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n-lt"/>
              </a:rPr>
              <a:t>First, let’s unpack…</a:t>
            </a:r>
            <a:endParaRPr lang="en-US" strike="sngStrike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599" y="2334358"/>
            <a:ext cx="6504915" cy="17526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n-lt"/>
              </a:rPr>
              <a:t>“How to </a:t>
            </a:r>
            <a:r>
              <a:rPr lang="en-US" sz="2800" b="1" dirty="0">
                <a:latin typeface="+mn-lt"/>
              </a:rPr>
              <a:t>Stop Guessing </a:t>
            </a:r>
            <a:r>
              <a:rPr lang="en-US" sz="2800" dirty="0">
                <a:latin typeface="+mn-lt"/>
              </a:rPr>
              <a:t>and </a:t>
            </a:r>
            <a:r>
              <a:rPr lang="en-US" sz="2800" b="1" dirty="0">
                <a:latin typeface="+mn-lt"/>
              </a:rPr>
              <a:t>Start Knowing</a:t>
            </a:r>
            <a:r>
              <a:rPr lang="en-US" sz="2800" dirty="0">
                <a:latin typeface="+mn-lt"/>
              </a:rPr>
              <a:t>: 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An Introduction to </a:t>
            </a:r>
            <a:br>
              <a:rPr lang="en-US" sz="2800" dirty="0">
                <a:latin typeface="+mn-lt"/>
              </a:rPr>
            </a:br>
            <a:r>
              <a:rPr lang="en-US" sz="2800" b="1" dirty="0">
                <a:latin typeface="+mn-lt"/>
              </a:rPr>
              <a:t>System</a:t>
            </a:r>
            <a:r>
              <a:rPr lang="en-US" sz="2800" dirty="0">
                <a:latin typeface="+mn-lt"/>
              </a:rPr>
              <a:t> </a:t>
            </a:r>
            <a:r>
              <a:rPr lang="en-US" sz="2800" b="1" dirty="0">
                <a:latin typeface="+mn-lt"/>
              </a:rPr>
              <a:t>Performance Measurement”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558" y="4086958"/>
            <a:ext cx="285750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78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457200" y="1520098"/>
            <a:ext cx="7900541" cy="3108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406400" lvl="0" indent="-406400" defTabSz="642915">
              <a:lnSpc>
                <a:spcPct val="150000"/>
              </a:lnSpc>
              <a:spcBef>
                <a:spcPts val="400"/>
              </a:spcBef>
              <a:buClr>
                <a:srgbClr val="1F497D"/>
              </a:buClr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sz="3200" dirty="0"/>
              <a:t>Many parts</a:t>
            </a:r>
            <a:endParaRPr sz="3600"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406400" lvl="0" indent="-406400" defTabSz="642915">
              <a:lnSpc>
                <a:spcPct val="150000"/>
              </a:lnSpc>
              <a:spcBef>
                <a:spcPts val="400"/>
              </a:spcBef>
              <a:buClr>
                <a:srgbClr val="1F497D"/>
              </a:buClr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sz="3200" dirty="0"/>
              <a:t>Doing different things</a:t>
            </a:r>
            <a:endParaRPr sz="3600"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406400" lvl="0" indent="-406400" defTabSz="642915">
              <a:lnSpc>
                <a:spcPct val="150000"/>
              </a:lnSpc>
              <a:spcBef>
                <a:spcPts val="400"/>
              </a:spcBef>
              <a:buClr>
                <a:srgbClr val="1F497D"/>
              </a:buClr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sz="3200" dirty="0"/>
              <a:t>Working together</a:t>
            </a:r>
            <a:endParaRPr sz="3600"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406400" lvl="0" indent="-406400" defTabSz="642915">
              <a:lnSpc>
                <a:spcPct val="150000"/>
              </a:lnSpc>
              <a:spcBef>
                <a:spcPts val="400"/>
              </a:spcBef>
              <a:buClr>
                <a:srgbClr val="1F497D"/>
              </a:buClr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sz="3200" dirty="0"/>
              <a:t>Toward a common goal</a:t>
            </a:r>
          </a:p>
        </p:txBody>
      </p:sp>
      <p:pic>
        <p:nvPicPr>
          <p:cNvPr id="67" name="image3.jpeg" descr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17696" y="3074370"/>
            <a:ext cx="2283768" cy="1779240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defTabSz="374904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chemeClr val="accent1"/>
                </a:solidFill>
                <a:latin typeface="+mn-lt"/>
              </a:rPr>
              <a:t>What is a </a:t>
            </a:r>
            <a:r>
              <a:rPr sz="4000" b="1" dirty="0">
                <a:solidFill>
                  <a:schemeClr val="accent1"/>
                </a:solidFill>
                <a:latin typeface="+mn-lt"/>
              </a:rPr>
              <a:t>System</a:t>
            </a:r>
            <a:r>
              <a:rPr sz="4000" dirty="0">
                <a:solidFill>
                  <a:schemeClr val="accent1"/>
                </a:solidFill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93431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669726" y="312538"/>
            <a:ext cx="7804548" cy="1518049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>
                <a:solidFill>
                  <a:schemeClr val="accent1"/>
                </a:solidFill>
                <a:latin typeface="+mn-lt"/>
              </a:rPr>
              <a:t>Opening Doors: </a:t>
            </a:r>
            <a:br>
              <a:rPr sz="4400" dirty="0">
                <a:solidFill>
                  <a:schemeClr val="accent1"/>
                </a:solidFill>
                <a:latin typeface="+mn-lt"/>
              </a:rPr>
            </a:br>
            <a:r>
              <a:rPr sz="4400" dirty="0">
                <a:solidFill>
                  <a:schemeClr val="accent1"/>
                </a:solidFill>
                <a:latin typeface="+mn-lt"/>
              </a:rPr>
              <a:t>Federal Strategic Plan</a:t>
            </a:r>
          </a:p>
        </p:txBody>
      </p:sp>
      <p:sp>
        <p:nvSpPr>
          <p:cNvPr id="64" name="Shape 64"/>
          <p:cNvSpPr/>
          <p:nvPr/>
        </p:nvSpPr>
        <p:spPr>
          <a:xfrm>
            <a:off x="349374" y="2124149"/>
            <a:ext cx="8229824" cy="3908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ctr" defTabSz="1300162">
              <a:spcBef>
                <a:spcPts val="1900"/>
              </a:spcBef>
              <a:defRPr>
                <a:solidFill>
                  <a:srgbClr val="000000"/>
                </a:solidFill>
              </a:defRPr>
            </a:pPr>
            <a:endParaRPr sz="900"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ctr" defTabSz="1300162">
              <a:spcBef>
                <a:spcPts val="300"/>
              </a:spcBef>
              <a:defRPr>
                <a:solidFill>
                  <a:srgbClr val="000000"/>
                </a:solidFill>
              </a:defRPr>
            </a:pPr>
            <a:r>
              <a:rPr sz="3200" dirty="0"/>
              <a:t>“Transform homeless services </a:t>
            </a:r>
            <a:endParaRPr sz="3600"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ctr" defTabSz="1300162">
              <a:spcBef>
                <a:spcPts val="300"/>
              </a:spcBef>
              <a:defRPr>
                <a:solidFill>
                  <a:srgbClr val="000000"/>
                </a:solidFill>
              </a:defRPr>
            </a:pPr>
            <a:r>
              <a:rPr sz="3200" dirty="0"/>
              <a:t>to </a:t>
            </a:r>
            <a:r>
              <a:rPr sz="3200" b="1" dirty="0"/>
              <a:t>crisis response systems </a:t>
            </a:r>
            <a:endParaRPr sz="3600" b="1"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ctr" defTabSz="1300162">
              <a:spcBef>
                <a:spcPts val="300"/>
              </a:spcBef>
              <a:defRPr>
                <a:solidFill>
                  <a:srgbClr val="000000"/>
                </a:solidFill>
              </a:defRPr>
            </a:pPr>
            <a:r>
              <a:rPr sz="3200" dirty="0"/>
              <a:t>that prevent homelessness and </a:t>
            </a:r>
            <a:endParaRPr sz="3600"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ctr" defTabSz="1300162">
              <a:spcBef>
                <a:spcPts val="300"/>
              </a:spcBef>
              <a:defRPr>
                <a:solidFill>
                  <a:srgbClr val="000000"/>
                </a:solidFill>
              </a:defRPr>
            </a:pPr>
            <a:r>
              <a:rPr sz="3200" dirty="0"/>
              <a:t>rapidly return people who experience homelessness to stable housing.”</a:t>
            </a:r>
            <a:endParaRPr sz="3600"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ctr" defTabSz="1300162">
              <a:spcBef>
                <a:spcPts val="300"/>
              </a:spcBef>
              <a:defRPr>
                <a:solidFill>
                  <a:srgbClr val="000000"/>
                </a:solidFill>
              </a:defRPr>
            </a:pPr>
            <a:endParaRPr sz="3200"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ctr" defTabSz="1300162">
              <a:spcBef>
                <a:spcPts val="300"/>
              </a:spcBef>
              <a:defRPr>
                <a:solidFill>
                  <a:srgbClr val="000000"/>
                </a:solidFill>
              </a:defRPr>
            </a:pPr>
            <a:r>
              <a:rPr sz="3200" dirty="0">
                <a:latin typeface="Trebuchet MS"/>
                <a:ea typeface="Trebuchet MS"/>
                <a:cs typeface="Trebuchet MS"/>
                <a:sym typeface="Trebuchet MS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109861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vert="horz" lIns="88900" tIns="50799" rIns="88900" bIns="50799" rtlCol="0" anchor="ctr">
            <a:normAutofit fontScale="90000"/>
          </a:bodyPr>
          <a:lstStyle/>
          <a:p>
            <a:pPr defTabSz="914145"/>
            <a:r>
              <a:rPr lang="en-US" altLang="en-US" sz="3867" dirty="0">
                <a:solidFill>
                  <a:schemeClr val="accent1"/>
                </a:solidFill>
                <a:latin typeface="+mn-lt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What is </a:t>
            </a:r>
            <a:r>
              <a:rPr lang="en-US" altLang="en-US" sz="3867" b="1" dirty="0">
                <a:solidFill>
                  <a:schemeClr val="accent1"/>
                </a:solidFill>
                <a:latin typeface="+mn-lt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performance measurement</a:t>
            </a:r>
            <a:r>
              <a:rPr lang="en-US" altLang="en-US" sz="3867" dirty="0">
                <a:solidFill>
                  <a:schemeClr val="accent1"/>
                </a:solidFill>
                <a:latin typeface="+mn-lt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?</a:t>
            </a:r>
            <a:endParaRPr lang="en-US" altLang="en-US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531" y="1550418"/>
            <a:ext cx="8229823" cy="4667994"/>
          </a:xfrm>
        </p:spPr>
        <p:txBody>
          <a:bodyPr vert="horz" lIns="88900" tIns="50799" rIns="88900" bIns="50799" rtlCol="0" anchor="t">
            <a:normAutofit/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altLang="en-US" sz="3600" dirty="0">
                <a:latin typeface="+mn-lt"/>
              </a:rPr>
              <a:t>"A process that systematically evaluates whether your program (</a:t>
            </a:r>
            <a:r>
              <a:rPr lang="en-US" altLang="en-US" sz="3600" i="1" dirty="0">
                <a:latin typeface="+mn-lt"/>
              </a:rPr>
              <a:t>or system</a:t>
            </a:r>
            <a:r>
              <a:rPr lang="en-US" altLang="en-US" sz="3600" dirty="0">
                <a:latin typeface="+mn-lt"/>
              </a:rPr>
              <a:t>) is making an impact on the clients you serve and helps to guide efforts to improve results."</a:t>
            </a:r>
          </a:p>
          <a:p>
            <a:pPr>
              <a:spcBef>
                <a:spcPts val="2250"/>
              </a:spcBef>
              <a:defRPr/>
            </a:pPr>
            <a:r>
              <a:rPr lang="en-US" altLang="en-US" sz="1969" dirty="0">
                <a:latin typeface="+mn-lt"/>
              </a:rPr>
              <a:t>From "What Gets Measured Gets Done" </a:t>
            </a:r>
            <a:r>
              <a:rPr lang="en-US" altLang="en-US" sz="1969" dirty="0" err="1">
                <a:latin typeface="+mn-lt"/>
              </a:rPr>
              <a:t>Abt</a:t>
            </a:r>
            <a:r>
              <a:rPr lang="en-US" altLang="en-US" sz="1969" dirty="0">
                <a:latin typeface="+mn-lt"/>
              </a:rPr>
              <a:t> Associates and NAEH</a:t>
            </a:r>
            <a:endParaRPr lang="en-US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271185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+mn-lt"/>
              </a:rPr>
              <a:t>System Performance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4141"/>
            <a:ext cx="8229600" cy="3784600"/>
          </a:xfrm>
        </p:spPr>
        <p:txBody>
          <a:bodyPr>
            <a:normAutofit fontScale="92500" lnSpcReduction="10000"/>
          </a:bodyPr>
          <a:lstStyle/>
          <a:p>
            <a:pPr marL="406004" indent="-406004">
              <a:spcBef>
                <a:spcPts val="300"/>
              </a:spcBef>
              <a:buClr>
                <a:srgbClr val="000000"/>
              </a:buClr>
              <a:buFont typeface="Helvetica-Light" charset="0"/>
              <a:buChar char="•"/>
            </a:pPr>
            <a:r>
              <a:rPr lang="en-US" altLang="en-US" dirty="0">
                <a:latin typeface="+mn-lt"/>
              </a:rPr>
              <a:t>Goals and Measures for the System as a whole</a:t>
            </a:r>
          </a:p>
          <a:p>
            <a:pPr marL="806054" lvl="1" indent="-406004">
              <a:spcBef>
                <a:spcPts val="300"/>
              </a:spcBef>
              <a:buClr>
                <a:srgbClr val="000000"/>
              </a:buClr>
              <a:buFont typeface="Helvetica-Light" charset="0"/>
              <a:buChar char="•"/>
            </a:pPr>
            <a:r>
              <a:rPr lang="en-US" altLang="en-US" dirty="0">
                <a:latin typeface="+mn-lt"/>
              </a:rPr>
              <a:t>HUD has told us what the measures are</a:t>
            </a:r>
          </a:p>
          <a:p>
            <a:pPr marL="806054" lvl="1" indent="-406004">
              <a:spcBef>
                <a:spcPts val="300"/>
              </a:spcBef>
              <a:buClr>
                <a:srgbClr val="000000"/>
              </a:buClr>
              <a:buFont typeface="Helvetica-Light" charset="0"/>
              <a:buChar char="•"/>
            </a:pPr>
            <a:r>
              <a:rPr lang="en-US" altLang="en-US" dirty="0">
                <a:latin typeface="+mn-lt"/>
              </a:rPr>
              <a:t>Goals should be set for improvement against current performance</a:t>
            </a:r>
          </a:p>
          <a:p>
            <a:pPr marL="1539875" lvl="1" indent="-398463">
              <a:spcBef>
                <a:spcPts val="300"/>
              </a:spcBef>
              <a:buClr>
                <a:srgbClr val="000000"/>
              </a:buClr>
              <a:buNone/>
            </a:pPr>
            <a:r>
              <a:rPr lang="en-US" altLang="en-US" sz="2000" dirty="0">
                <a:latin typeface="+mn-lt"/>
              </a:rPr>
              <a:t>Example: Increase permanent housing exits system wide to at least 70% for whole system</a:t>
            </a:r>
          </a:p>
          <a:p>
            <a:pPr marL="406004" indent="-406004">
              <a:spcBef>
                <a:spcPts val="300"/>
              </a:spcBef>
              <a:buClr>
                <a:srgbClr val="000000"/>
              </a:buClr>
              <a:buFont typeface="Helvetica-Light" charset="0"/>
              <a:buChar char="•"/>
            </a:pPr>
            <a:r>
              <a:rPr lang="en-US" altLang="en-US" dirty="0">
                <a:latin typeface="+mn-lt"/>
              </a:rPr>
              <a:t>Also Goals and Measures for </a:t>
            </a:r>
            <a:r>
              <a:rPr lang="en-US" altLang="en-US" i="1" dirty="0">
                <a:latin typeface="+mn-lt"/>
              </a:rPr>
              <a:t>the parts of the system </a:t>
            </a:r>
            <a:r>
              <a:rPr lang="en-US" altLang="en-US" dirty="0">
                <a:latin typeface="+mn-lt"/>
              </a:rPr>
              <a:t>and how they contribute to the whole</a:t>
            </a:r>
          </a:p>
          <a:p>
            <a:pPr marL="0" indent="1203325">
              <a:spcBef>
                <a:spcPts val="300"/>
              </a:spcBef>
              <a:buClr>
                <a:srgbClr val="000000"/>
              </a:buClr>
              <a:buNone/>
            </a:pPr>
            <a:r>
              <a:rPr lang="en-US" altLang="en-US" sz="2000" dirty="0">
                <a:latin typeface="+mn-lt"/>
              </a:rPr>
              <a:t>Example: RRH expectation = 85% of exits to Permanent Housing</a:t>
            </a:r>
          </a:p>
          <a:p>
            <a:pPr marL="0" indent="1203325">
              <a:spcBef>
                <a:spcPts val="300"/>
              </a:spcBef>
              <a:buClr>
                <a:srgbClr val="000000"/>
              </a:buClr>
              <a:buNone/>
            </a:pPr>
            <a:r>
              <a:rPr lang="en-US" altLang="en-US" sz="2000" dirty="0">
                <a:latin typeface="+mn-lt"/>
              </a:rPr>
              <a:t>Shelter expectation = 50% of exits to Permanent Housing</a:t>
            </a:r>
          </a:p>
          <a:p>
            <a:pPr marL="406004" indent="-406004">
              <a:spcBef>
                <a:spcPts val="300"/>
              </a:spcBef>
              <a:buClr>
                <a:srgbClr val="000000"/>
              </a:buClr>
              <a:buFont typeface="Helvetica-Light" charset="0"/>
              <a:buChar char="•"/>
            </a:pPr>
            <a:endParaRPr lang="en-US" alt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13648" y="5586412"/>
            <a:ext cx="457200" cy="357188"/>
          </a:xfrm>
          <a:prstGeom prst="rect">
            <a:avLst/>
          </a:prstGeom>
        </p:spPr>
        <p:txBody>
          <a:bodyPr/>
          <a:lstStyle/>
          <a:p>
            <a:fld id="{746CE619-B754-4E29-AE13-DAE49ACA1CD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795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>
                <a:latin typeface="+mn-lt"/>
              </a:rPr>
              <a:t>Who</a:t>
            </a:r>
            <a:r>
              <a:rPr lang="en-US" sz="4000" dirty="0">
                <a:latin typeface="+mn-lt"/>
              </a:rPr>
              <a:t> needs to stop guessing?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6004" indent="-406004">
              <a:spcBef>
                <a:spcPts val="300"/>
              </a:spcBef>
              <a:buClr>
                <a:srgbClr val="000000"/>
              </a:buClr>
              <a:buFont typeface="Helvetica-Light" charset="0"/>
              <a:buChar char="•"/>
            </a:pPr>
            <a:r>
              <a:rPr lang="en-US" altLang="en-US" dirty="0">
                <a:latin typeface="+mn-lt"/>
              </a:rPr>
              <a:t>Everyone!</a:t>
            </a:r>
          </a:p>
          <a:p>
            <a:pPr marL="406004" indent="-406004">
              <a:spcBef>
                <a:spcPts val="300"/>
              </a:spcBef>
              <a:buClr>
                <a:srgbClr val="000000"/>
              </a:buClr>
              <a:buFont typeface="Helvetica-Light" charset="0"/>
              <a:buChar char="•"/>
            </a:pPr>
            <a:r>
              <a:rPr lang="en-US" altLang="en-US" dirty="0">
                <a:latin typeface="+mn-lt"/>
              </a:rPr>
              <a:t>Everyone needs to have and use the data</a:t>
            </a:r>
          </a:p>
          <a:p>
            <a:pPr marL="806054" lvl="1" indent="-406004">
              <a:spcBef>
                <a:spcPts val="300"/>
              </a:spcBef>
              <a:buClr>
                <a:srgbClr val="000000"/>
              </a:buClr>
              <a:buFont typeface="Helvetica-Light" charset="0"/>
              <a:buChar char="•"/>
            </a:pPr>
            <a:r>
              <a:rPr lang="en-US" altLang="en-US" dirty="0">
                <a:latin typeface="+mn-lt"/>
              </a:rPr>
              <a:t>Providers need to know how they are performing</a:t>
            </a:r>
          </a:p>
          <a:p>
            <a:pPr marL="806054" lvl="1" indent="-406004">
              <a:spcBef>
                <a:spcPts val="300"/>
              </a:spcBef>
              <a:buClr>
                <a:srgbClr val="000000"/>
              </a:buClr>
              <a:buFont typeface="Helvetica-Light" charset="0"/>
              <a:buChar char="•"/>
            </a:pPr>
            <a:r>
              <a:rPr lang="en-US" altLang="en-US" dirty="0">
                <a:latin typeface="+mn-lt"/>
              </a:rPr>
              <a:t>Funders need to know what outcomes they are buying </a:t>
            </a:r>
          </a:p>
          <a:p>
            <a:pPr marL="806054" lvl="1" indent="-406004">
              <a:spcBef>
                <a:spcPts val="300"/>
              </a:spcBef>
              <a:buClr>
                <a:srgbClr val="000000"/>
              </a:buClr>
              <a:buFont typeface="Helvetica-Light" charset="0"/>
              <a:buChar char="•"/>
            </a:pPr>
            <a:r>
              <a:rPr lang="en-US" altLang="en-US" dirty="0">
                <a:latin typeface="+mn-lt"/>
              </a:rPr>
              <a:t>Leadership needs to know what is and isn’t working and how to make improvements</a:t>
            </a:r>
          </a:p>
          <a:p>
            <a:pPr marL="406004" indent="-406004">
              <a:spcBef>
                <a:spcPts val="300"/>
              </a:spcBef>
              <a:buClr>
                <a:srgbClr val="000000"/>
              </a:buClr>
              <a:buFont typeface="Helvetica-Light" charset="0"/>
              <a:buChar char="•"/>
            </a:pPr>
            <a:endParaRPr lang="en-US" alt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13648" y="5586412"/>
            <a:ext cx="457200" cy="357188"/>
          </a:xfrm>
          <a:prstGeom prst="rect">
            <a:avLst/>
          </a:prstGeom>
        </p:spPr>
        <p:txBody>
          <a:bodyPr/>
          <a:lstStyle/>
          <a:p>
            <a:fld id="{746CE619-B754-4E29-AE13-DAE49ACA1CD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525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4219" dirty="0">
                <a:solidFill>
                  <a:schemeClr val="accent1"/>
                </a:solidFill>
                <a:latin typeface="+mn-lt"/>
              </a:rPr>
              <a:t>Don’t put your data into solitary</a:t>
            </a:r>
          </a:p>
        </p:txBody>
      </p:sp>
      <p:pic>
        <p:nvPicPr>
          <p:cNvPr id="5123" name="Picture 2" descr="http://www.infotecharch.com/images/data_jai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446610"/>
            <a:ext cx="5800949" cy="4350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46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Focus Strategies Branded Powerpoint Template">
  <a:themeElements>
    <a:clrScheme name="Custom 1">
      <a:dk1>
        <a:srgbClr val="3C3C3C"/>
      </a:dk1>
      <a:lt1>
        <a:sysClr val="window" lastClr="FFFFFF"/>
      </a:lt1>
      <a:dk2>
        <a:srgbClr val="0A497D"/>
      </a:dk2>
      <a:lt2>
        <a:srgbClr val="EEECE1"/>
      </a:lt2>
      <a:accent1>
        <a:srgbClr val="C81132"/>
      </a:accent1>
      <a:accent2>
        <a:srgbClr val="ED7A21"/>
      </a:accent2>
      <a:accent3>
        <a:srgbClr val="8A8282"/>
      </a:accent3>
      <a:accent4>
        <a:srgbClr val="8064A2"/>
      </a:accent4>
      <a:accent5>
        <a:srgbClr val="4BACC6"/>
      </a:accent5>
      <a:accent6>
        <a:srgbClr val="F79646"/>
      </a:accent6>
      <a:hlink>
        <a:srgbClr val="008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Focus Strategies Branded Powerpoint Template</Template>
  <TotalTime>2640</TotalTime>
  <Words>517</Words>
  <Application>Microsoft Office PowerPoint</Application>
  <PresentationFormat>On-screen Show (4:3)</PresentationFormat>
  <Paragraphs>92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Helvetica</vt:lpstr>
      <vt:lpstr>Helvetica Light</vt:lpstr>
      <vt:lpstr>Helvetica-Light</vt:lpstr>
      <vt:lpstr>Times</vt:lpstr>
      <vt:lpstr>Trebuchet MS</vt:lpstr>
      <vt:lpstr>Focus Strategies Branded Powerpoint Template</vt:lpstr>
      <vt:lpstr>How to Stop Guessing  and Start Knowing:  An Introduction to  System Performance Measurement </vt:lpstr>
      <vt:lpstr>About Focus Strategies</vt:lpstr>
      <vt:lpstr>First, let’s unpack…</vt:lpstr>
      <vt:lpstr>What is a System?</vt:lpstr>
      <vt:lpstr>Opening Doors:  Federal Strategic Plan</vt:lpstr>
      <vt:lpstr>What is performance measurement?</vt:lpstr>
      <vt:lpstr>System Performance Measurement</vt:lpstr>
      <vt:lpstr>Who needs to stop guessing?</vt:lpstr>
      <vt:lpstr>Don’t put your data into solitary</vt:lpstr>
      <vt:lpstr>“Knowing” is a Continuous Process</vt:lpstr>
      <vt:lpstr>Data-DRIVEN means</vt:lpstr>
      <vt:lpstr>Data gets better as you use it</vt:lpstr>
      <vt:lpstr>Where can you start</vt:lpstr>
      <vt:lpstr>PowerPoint Presentation</vt:lpstr>
      <vt:lpstr>Average Length of Stay:  Palm Beach, 2015</vt:lpstr>
      <vt:lpstr>PowerPoint Presentation</vt:lpstr>
      <vt:lpstr>Set Stretch Goals with Interim Targets</vt:lpstr>
      <vt:lpstr>Decision Makers </vt:lpstr>
      <vt:lpstr>For more information Katharine@Focusstrategies.net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Realizing the Potential of HEARTH:  A Performance Measurement and Reinvestment Tool</dc:title>
  <dc:creator>Megan Kurteff Schatz</dc:creator>
  <cp:lastModifiedBy>Brenna Lyles</cp:lastModifiedBy>
  <cp:revision>158</cp:revision>
  <dcterms:created xsi:type="dcterms:W3CDTF">2013-03-28T16:18:27Z</dcterms:created>
  <dcterms:modified xsi:type="dcterms:W3CDTF">2016-09-01T20:46:43Z</dcterms:modified>
</cp:coreProperties>
</file>